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53C26-7A8D-4AD5-BB6B-E70EE8F57FEF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73BEE-499D-4F59-887E-62F9B5BCA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7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73BEE-499D-4F59-887E-62F9B5BCA0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cxnSp>
          <p:nvCxnSpPr>
            <p:cNvPr id="10" name="Straight Connector 9"/>
            <p:cNvCxnSpPr/>
            <p:nvPr/>
          </p:nvCxnSpPr>
          <p:spPr>
            <a:xfrm flipH="1" flipV="1">
              <a:off x="1172584" y="1925620"/>
              <a:ext cx="3119718" cy="158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5760" indent="-36576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lvl1pPr>
            <a:lvl2pPr marL="777240" indent="-36576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lvl2pPr>
            <a:lvl3pPr marL="1143000" indent="-36576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lvl3pPr>
            <a:lvl4pPr marL="1508760" indent="-32004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lvl4pPr>
            <a:lvl5pPr marL="1828800" indent="-320040"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11784" cy="923330"/>
            <a:chOff x="1172584" y="1381459"/>
            <a:chExt cx="6711784" cy="923330"/>
          </a:xfrm>
        </p:grpSpPr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4831976" y="1922650"/>
              <a:ext cx="3052392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Wingdings" pitchFamily="2" charset="2"/>
                </a:rPr>
                <a:t></a:t>
              </a:r>
              <a:endPara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Wingdings" pitchFamily="2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18" Type="http://schemas.microsoft.com/office/2007/relationships/hdphoto" Target="../media/hdphoto3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microsoft.com/office/2007/relationships/hdphoto" Target="../media/hdphoto4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8201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2" y="-1"/>
            <a:ext cx="3204831" cy="1686691"/>
          </a:xfrm>
          <a:prstGeom prst="rect">
            <a:avLst/>
          </a:prstGeom>
          <a:noFill/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0FF5F1C-5A6D-4D06-AB90-DBE6E0FC47C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2F49B86-9110-4A33-8B56-643CC096CDA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23928" y="5229200"/>
            <a:ext cx="5220072" cy="1628800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V="1">
            <a:off x="6529417" y="1463471"/>
            <a:ext cx="4078054" cy="1151112"/>
          </a:xfrm>
          <a:prstGeom prst="rect">
            <a:avLst/>
          </a:prstGeom>
          <a:effectLst/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"/>
          <a:stretch/>
        </p:blipFill>
        <p:spPr>
          <a:xfrm rot="16200000" flipH="1" flipV="1">
            <a:off x="-436612" y="4513685"/>
            <a:ext cx="2780927" cy="1907704"/>
          </a:xfrm>
          <a:prstGeom prst="rect">
            <a:avLst/>
          </a:prstGeom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social.msdn.microsoft.com/Forums/en-US/sqlserversamples/thread/e242da2e-435a-46c2-91de-1b622712d98b" TargetMode="External"/><Relationship Id="rId3" Type="http://schemas.openxmlformats.org/officeDocument/2006/relationships/hyperlink" Target="mailto:lars.ronnback@anchormodeling.com" TargetMode="External"/><Relationship Id="rId7" Type="http://schemas.openxmlformats.org/officeDocument/2006/relationships/hyperlink" Target="http://en.wikipedia.org/wiki/Anchor_Modeling" TargetMode="External"/><Relationship Id="rId2" Type="http://schemas.openxmlformats.org/officeDocument/2006/relationships/hyperlink" Target="http://www.anchormodeling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pages/Anchor-Modeling/248142825214706" TargetMode="External"/><Relationship Id="rId5" Type="http://schemas.openxmlformats.org/officeDocument/2006/relationships/hyperlink" Target="http://www.linkedin.com/groups?gid=3498884&amp;trk=hb_side_g" TargetMode="External"/><Relationship Id="rId4" Type="http://schemas.openxmlformats.org/officeDocument/2006/relationships/hyperlink" Target="https://twitter.com/anchormodeling" TargetMode="External"/><Relationship Id="rId9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Anchor</a:t>
            </a:r>
            <a:r>
              <a:rPr lang="sv-SE" dirty="0" smtClean="0"/>
              <a:t> </a:t>
            </a:r>
            <a:r>
              <a:rPr lang="sv-SE" dirty="0" err="1" smtClean="0"/>
              <a:t>Modeling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sz="3600" dirty="0" smtClean="0"/>
              <a:t>(</a:t>
            </a:r>
            <a:r>
              <a:rPr lang="sv-SE" sz="3600" dirty="0" err="1" smtClean="0"/>
              <a:t>with</a:t>
            </a:r>
            <a:r>
              <a:rPr lang="sv-SE" sz="3600" dirty="0" smtClean="0"/>
              <a:t> </a:t>
            </a:r>
            <a:r>
              <a:rPr lang="sv-SE" sz="3600" dirty="0" err="1" smtClean="0"/>
              <a:t>bitemporal</a:t>
            </a:r>
            <a:r>
              <a:rPr lang="sv-SE" sz="3600" dirty="0"/>
              <a:t> </a:t>
            </a:r>
            <a:r>
              <a:rPr lang="sv-SE" sz="3600" dirty="0" smtClean="0"/>
              <a:t>data)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Lars Rönnbäck</a:t>
            </a:r>
            <a:br>
              <a:rPr lang="sv-SE" dirty="0" smtClean="0"/>
            </a:br>
            <a:r>
              <a:rPr lang="sv-SE" sz="1800" dirty="0" smtClean="0"/>
              <a:t>May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113113" cy="3877815"/>
          </a:xfrm>
        </p:spPr>
        <p:txBody>
          <a:bodyPr/>
          <a:lstStyle/>
          <a:p>
            <a:r>
              <a:rPr lang="en-US" dirty="0"/>
              <a:t>Information is not </a:t>
            </a:r>
            <a:r>
              <a:rPr lang="en-US" dirty="0" err="1"/>
              <a:t>bitemporal</a:t>
            </a:r>
            <a:r>
              <a:rPr lang="en-US" dirty="0"/>
              <a:t> in itself. However, most information can be </a:t>
            </a:r>
            <a:r>
              <a:rPr lang="en-US" dirty="0" err="1"/>
              <a:t>bitemporally</a:t>
            </a:r>
            <a:r>
              <a:rPr lang="en-US" dirty="0"/>
              <a:t> modeled:</a:t>
            </a:r>
          </a:p>
          <a:p>
            <a:pPr lvl="1"/>
            <a:r>
              <a:rPr lang="en-US" dirty="0"/>
              <a:t>Mona Lisa was painted in 1503 and has been hanging in the Louvre since 1797.</a:t>
            </a:r>
          </a:p>
          <a:p>
            <a:pPr lvl="1"/>
            <a:r>
              <a:rPr lang="en-US" dirty="0"/>
              <a:t>Research done in 2012 has shown that Mona Lisa was in fact painted somewhat later, in 1506.</a:t>
            </a:r>
          </a:p>
          <a:p>
            <a:pPr lvl="1"/>
            <a:r>
              <a:rPr lang="en-US" dirty="0"/>
              <a:t>During the Second World War, 1939–1945, the painting was moved to safety in the Ingres Museum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Bitemporal</a:t>
            </a:r>
            <a:r>
              <a:rPr lang="en-US" dirty="0"/>
              <a:t> Modeling</a:t>
            </a:r>
          </a:p>
        </p:txBody>
      </p:sp>
    </p:spTree>
    <p:extLst>
      <p:ext uri="{BB962C8B-B14F-4D97-AF65-F5344CB8AC3E}">
        <p14:creationId xmlns:p14="http://schemas.microsoft.com/office/powerpoint/2010/main" val="267743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267890"/>
            <a:ext cx="7688461" cy="9554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4000" dirty="0">
                <a:ea typeface="Helvetica" charset="0"/>
                <a:cs typeface="Helvetica" charset="0"/>
                <a:sym typeface="Helvetica" charset="0"/>
              </a:rPr>
              <a:t>A </a:t>
            </a:r>
            <a:r>
              <a:rPr lang="en-US" sz="4000" dirty="0" err="1">
                <a:ea typeface="Helvetica" charset="0"/>
                <a:cs typeface="Helvetica" charset="0"/>
                <a:sym typeface="Helvetica" charset="0"/>
              </a:rPr>
              <a:t>Bitemporal</a:t>
            </a:r>
            <a:r>
              <a:rPr lang="en-US" sz="4000" dirty="0">
                <a:ea typeface="Helvetica" charset="0"/>
                <a:cs typeface="Helvetica" charset="0"/>
                <a:sym typeface="Helvetica" charset="0"/>
              </a:rPr>
              <a:t> Model</a:t>
            </a:r>
            <a:endParaRPr lang="en-US" sz="4000" dirty="0"/>
          </a:p>
        </p:txBody>
      </p:sp>
      <p:sp>
        <p:nvSpPr>
          <p:cNvPr id="13319" name="Rectangle 7"/>
          <p:cNvSpPr>
            <a:spLocks/>
          </p:cNvSpPr>
          <p:nvPr/>
        </p:nvSpPr>
        <p:spPr bwMode="auto">
          <a:xfrm>
            <a:off x="467544" y="1504256"/>
            <a:ext cx="1605111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Mona Lisa</a:t>
            </a:r>
            <a:endParaRPr lang="en-US"/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599381" y="2874963"/>
            <a:ext cx="98114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#4711</a:t>
            </a:r>
            <a:endParaRPr lang="en-US"/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5302969" y="2223096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#42</a:t>
            </a:r>
            <a:endParaRPr lang="en-US"/>
          </a:p>
        </p:txBody>
      </p:sp>
      <p:sp>
        <p:nvSpPr>
          <p:cNvPr id="13322" name="Rectangle 10"/>
          <p:cNvSpPr>
            <a:spLocks/>
          </p:cNvSpPr>
          <p:nvPr/>
        </p:nvSpPr>
        <p:spPr bwMode="auto">
          <a:xfrm>
            <a:off x="503262" y="3705424"/>
            <a:ext cx="815950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1503</a:t>
            </a:r>
            <a:endParaRPr lang="en-US"/>
          </a:p>
        </p:txBody>
      </p:sp>
      <p:sp>
        <p:nvSpPr>
          <p:cNvPr id="13323" name="Rectangle 11"/>
          <p:cNvSpPr>
            <a:spLocks/>
          </p:cNvSpPr>
          <p:nvPr/>
        </p:nvSpPr>
        <p:spPr bwMode="auto">
          <a:xfrm>
            <a:off x="6759624" y="1428354"/>
            <a:ext cx="1090538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5302969" y="3437534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#43</a:t>
            </a:r>
            <a:endParaRPr lang="en-US"/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5915769" y="4410870"/>
            <a:ext cx="99900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</a:t>
            </a:r>
            <a:endParaRPr lang="en-US"/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497680" y="1205112"/>
            <a:ext cx="1541488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485402" y="4116190"/>
            <a:ext cx="870645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painted</a:t>
            </a:r>
            <a:endParaRPr lang="en-US"/>
          </a:p>
        </p:txBody>
      </p:sp>
      <p:sp>
        <p:nvSpPr>
          <p:cNvPr id="13328" name="Rectangle 16"/>
          <p:cNvSpPr>
            <a:spLocks/>
          </p:cNvSpPr>
          <p:nvPr/>
        </p:nvSpPr>
        <p:spPr bwMode="auto">
          <a:xfrm>
            <a:off x="6535266" y="1124744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3329" name="Rectangle 17"/>
          <p:cNvSpPr>
            <a:spLocks/>
          </p:cNvSpPr>
          <p:nvPr/>
        </p:nvSpPr>
        <p:spPr bwMode="auto">
          <a:xfrm>
            <a:off x="5642297" y="4821635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3330" name="Rectangle 18"/>
          <p:cNvSpPr>
            <a:spLocks/>
          </p:cNvSpPr>
          <p:nvPr/>
        </p:nvSpPr>
        <p:spPr bwMode="auto">
          <a:xfrm>
            <a:off x="1632867" y="2571354"/>
            <a:ext cx="925339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painting</a:t>
            </a:r>
            <a:endParaRPr lang="en-US"/>
          </a:p>
        </p:txBody>
      </p:sp>
      <p:sp>
        <p:nvSpPr>
          <p:cNvPr id="13331" name="Rectangle 19"/>
          <p:cNvSpPr>
            <a:spLocks/>
          </p:cNvSpPr>
          <p:nvPr/>
        </p:nvSpPr>
        <p:spPr bwMode="auto">
          <a:xfrm>
            <a:off x="5313014" y="3089276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3332" name="Rectangle 20"/>
          <p:cNvSpPr>
            <a:spLocks/>
          </p:cNvSpPr>
          <p:nvPr/>
        </p:nvSpPr>
        <p:spPr bwMode="auto">
          <a:xfrm>
            <a:off x="5315247" y="1919487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3333" name="Rectangle 21"/>
          <p:cNvSpPr>
            <a:spLocks/>
          </p:cNvSpPr>
          <p:nvPr/>
        </p:nvSpPr>
        <p:spPr bwMode="auto">
          <a:xfrm>
            <a:off x="3271466" y="1776612"/>
            <a:ext cx="124680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1797</a:t>
            </a:r>
            <a:endParaRPr lang="en-US"/>
          </a:p>
        </p:txBody>
      </p:sp>
      <p:sp>
        <p:nvSpPr>
          <p:cNvPr id="13334" name="Rectangle 22"/>
          <p:cNvSpPr>
            <a:spLocks/>
          </p:cNvSpPr>
          <p:nvPr/>
        </p:nvSpPr>
        <p:spPr bwMode="auto">
          <a:xfrm>
            <a:off x="3274813" y="2607073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1939</a:t>
            </a:r>
            <a:endParaRPr lang="en-US"/>
          </a:p>
        </p:txBody>
      </p:sp>
      <p:sp>
        <p:nvSpPr>
          <p:cNvPr id="13335" name="Rectangle 23"/>
          <p:cNvSpPr>
            <a:spLocks/>
          </p:cNvSpPr>
          <p:nvPr/>
        </p:nvSpPr>
        <p:spPr bwMode="auto">
          <a:xfrm>
            <a:off x="3274813" y="3437533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1945</a:t>
            </a:r>
            <a:endParaRPr lang="en-US"/>
          </a:p>
        </p:txBody>
      </p:sp>
      <p:sp>
        <p:nvSpPr>
          <p:cNvPr id="13336" name="Rectangle 24"/>
          <p:cNvSpPr>
            <a:spLocks/>
          </p:cNvSpPr>
          <p:nvPr/>
        </p:nvSpPr>
        <p:spPr bwMode="auto">
          <a:xfrm>
            <a:off x="1404044" y="4750198"/>
            <a:ext cx="81483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1506</a:t>
            </a:r>
            <a:endParaRPr lang="en-US"/>
          </a:p>
        </p:txBody>
      </p:sp>
      <p:sp>
        <p:nvSpPr>
          <p:cNvPr id="13337" name="Rectangle 25"/>
          <p:cNvSpPr>
            <a:spLocks/>
          </p:cNvSpPr>
          <p:nvPr/>
        </p:nvSpPr>
        <p:spPr bwMode="auto">
          <a:xfrm>
            <a:off x="1202010" y="5187752"/>
            <a:ext cx="121555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corrected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in 2012</a:t>
            </a:r>
            <a:endParaRPr lang="en-US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 flipH="1" flipV="1">
            <a:off x="1699840" y="2042270"/>
            <a:ext cx="349374" cy="475506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1136154" y="3284614"/>
            <a:ext cx="306958" cy="30919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1104899" y="4538118"/>
            <a:ext cx="232172" cy="194221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1" name="Line 29"/>
          <p:cNvSpPr>
            <a:spLocks noChangeShapeType="1"/>
          </p:cNvSpPr>
          <p:nvPr/>
        </p:nvSpPr>
        <p:spPr bwMode="auto">
          <a:xfrm flipH="1">
            <a:off x="2765821" y="2294534"/>
            <a:ext cx="305842" cy="308074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 flipH="1" flipV="1">
            <a:off x="4695750" y="2134916"/>
            <a:ext cx="491133" cy="245566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3" name="Line 31"/>
          <p:cNvSpPr>
            <a:spLocks noChangeShapeType="1"/>
          </p:cNvSpPr>
          <p:nvPr/>
        </p:nvSpPr>
        <p:spPr bwMode="auto">
          <a:xfrm flipH="1" flipV="1">
            <a:off x="2774751" y="3004444"/>
            <a:ext cx="348258" cy="2232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 flipH="1" flipV="1">
            <a:off x="4718075" y="3023420"/>
            <a:ext cx="493365" cy="554756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 flipH="1" flipV="1">
            <a:off x="2747962" y="3401815"/>
            <a:ext cx="334863" cy="260078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 flipH="1">
            <a:off x="4715842" y="2697487"/>
            <a:ext cx="522387" cy="1041424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 flipV="1">
            <a:off x="6301977" y="1680618"/>
            <a:ext cx="313656" cy="181943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>
            <a:off x="5887864" y="3908575"/>
            <a:ext cx="231055" cy="449833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286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3" name="AutoShape 37"/>
          <p:cNvSpPr>
            <a:spLocks/>
          </p:cNvSpPr>
          <p:nvPr/>
        </p:nvSpPr>
        <p:spPr bwMode="auto">
          <a:xfrm>
            <a:off x="395536" y="3760936"/>
            <a:ext cx="1026914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4374" name="AutoShape 38"/>
          <p:cNvSpPr>
            <a:spLocks/>
          </p:cNvSpPr>
          <p:nvPr/>
        </p:nvSpPr>
        <p:spPr bwMode="auto">
          <a:xfrm>
            <a:off x="1284039" y="4796780"/>
            <a:ext cx="1026914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1426915" y="3993108"/>
            <a:ext cx="1003474" cy="406301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 flipV="1">
            <a:off x="2123430" y="4600326"/>
            <a:ext cx="327050" cy="241102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 flipV="1">
            <a:off x="2246213" y="5220940"/>
            <a:ext cx="807021" cy="625078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80" name="Rectangle 44"/>
          <p:cNvSpPr>
            <a:spLocks/>
          </p:cNvSpPr>
          <p:nvPr/>
        </p:nvSpPr>
        <p:spPr bwMode="auto">
          <a:xfrm>
            <a:off x="3909367" y="2144662"/>
            <a:ext cx="607219" cy="29468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4381" name="Rectangle 45"/>
          <p:cNvSpPr>
            <a:spLocks/>
          </p:cNvSpPr>
          <p:nvPr/>
        </p:nvSpPr>
        <p:spPr bwMode="auto">
          <a:xfrm>
            <a:off x="3918297" y="2975123"/>
            <a:ext cx="607219" cy="29468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4382" name="Rectangle 46"/>
          <p:cNvSpPr>
            <a:spLocks/>
          </p:cNvSpPr>
          <p:nvPr/>
        </p:nvSpPr>
        <p:spPr bwMode="auto">
          <a:xfrm>
            <a:off x="3918297" y="3805584"/>
            <a:ext cx="607219" cy="29468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4383" name="Line 47"/>
          <p:cNvSpPr>
            <a:spLocks noChangeShapeType="1"/>
          </p:cNvSpPr>
          <p:nvPr/>
        </p:nvSpPr>
        <p:spPr bwMode="auto">
          <a:xfrm flipV="1">
            <a:off x="4454079" y="1601068"/>
            <a:ext cx="131713" cy="542479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>
            <a:off x="1426915" y="5841553"/>
            <a:ext cx="822647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86" name="Line 50"/>
          <p:cNvSpPr>
            <a:spLocks noChangeShapeType="1"/>
          </p:cNvSpPr>
          <p:nvPr/>
        </p:nvSpPr>
        <p:spPr bwMode="auto">
          <a:xfrm>
            <a:off x="4425057" y="2439342"/>
            <a:ext cx="0" cy="525736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87" name="Line 51"/>
          <p:cNvSpPr>
            <a:spLocks noChangeShapeType="1"/>
          </p:cNvSpPr>
          <p:nvPr/>
        </p:nvSpPr>
        <p:spPr bwMode="auto">
          <a:xfrm>
            <a:off x="4427289" y="3278733"/>
            <a:ext cx="0" cy="525736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41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267890"/>
            <a:ext cx="7688461" cy="9554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4000" dirty="0">
                <a:ea typeface="Helvetica" charset="0"/>
                <a:cs typeface="Helvetica" charset="0"/>
                <a:sym typeface="Helvetica" charset="0"/>
              </a:rPr>
              <a:t>Temporal Terminology</a:t>
            </a:r>
            <a:endParaRPr lang="en-US" sz="4000" dirty="0"/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450231" y="1550838"/>
            <a:ext cx="1605111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Mona Lisa</a:t>
            </a:r>
            <a:endParaRPr lang="en-US"/>
          </a:p>
        </p:txBody>
      </p:sp>
      <p:sp>
        <p:nvSpPr>
          <p:cNvPr id="14344" name="Rectangle 8"/>
          <p:cNvSpPr>
            <a:spLocks/>
          </p:cNvSpPr>
          <p:nvPr/>
        </p:nvSpPr>
        <p:spPr bwMode="auto">
          <a:xfrm>
            <a:off x="1582068" y="2921545"/>
            <a:ext cx="98114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#4711</a:t>
            </a:r>
            <a:endParaRPr lang="en-US"/>
          </a:p>
        </p:txBody>
      </p:sp>
      <p:sp>
        <p:nvSpPr>
          <p:cNvPr id="14345" name="Rectangle 9"/>
          <p:cNvSpPr>
            <a:spLocks/>
          </p:cNvSpPr>
          <p:nvPr/>
        </p:nvSpPr>
        <p:spPr bwMode="auto">
          <a:xfrm>
            <a:off x="5285656" y="2269678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#42</a:t>
            </a:r>
            <a:endParaRPr lang="en-US"/>
          </a:p>
        </p:txBody>
      </p:sp>
      <p:sp>
        <p:nvSpPr>
          <p:cNvPr id="14346" name="Rectangle 10"/>
          <p:cNvSpPr>
            <a:spLocks/>
          </p:cNvSpPr>
          <p:nvPr/>
        </p:nvSpPr>
        <p:spPr bwMode="auto">
          <a:xfrm>
            <a:off x="485949" y="3752006"/>
            <a:ext cx="815950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1503</a:t>
            </a:r>
            <a:endParaRPr lang="en-US" dirty="0"/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6742311" y="1474936"/>
            <a:ext cx="1090538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5285656" y="3484116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#43</a:t>
            </a:r>
            <a:endParaRPr lang="en-US"/>
          </a:p>
        </p:txBody>
      </p:sp>
      <p:sp>
        <p:nvSpPr>
          <p:cNvPr id="14349" name="Rectangle 13"/>
          <p:cNvSpPr>
            <a:spLocks/>
          </p:cNvSpPr>
          <p:nvPr/>
        </p:nvSpPr>
        <p:spPr bwMode="auto">
          <a:xfrm>
            <a:off x="5898456" y="4457452"/>
            <a:ext cx="99900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</a:t>
            </a:r>
            <a:endParaRPr lang="en-US"/>
          </a:p>
        </p:txBody>
      </p:sp>
      <p:sp>
        <p:nvSpPr>
          <p:cNvPr id="14350" name="Rectangle 14"/>
          <p:cNvSpPr>
            <a:spLocks/>
          </p:cNvSpPr>
          <p:nvPr/>
        </p:nvSpPr>
        <p:spPr bwMode="auto">
          <a:xfrm>
            <a:off x="480367" y="1251694"/>
            <a:ext cx="1541488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4351" name="Rectangle 15"/>
          <p:cNvSpPr>
            <a:spLocks/>
          </p:cNvSpPr>
          <p:nvPr/>
        </p:nvSpPr>
        <p:spPr bwMode="auto">
          <a:xfrm>
            <a:off x="468089" y="4162772"/>
            <a:ext cx="870645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painted</a:t>
            </a:r>
            <a:endParaRPr lang="en-US"/>
          </a:p>
        </p:txBody>
      </p:sp>
      <p:sp>
        <p:nvSpPr>
          <p:cNvPr id="14352" name="Rectangle 16"/>
          <p:cNvSpPr>
            <a:spLocks/>
          </p:cNvSpPr>
          <p:nvPr/>
        </p:nvSpPr>
        <p:spPr bwMode="auto">
          <a:xfrm>
            <a:off x="6517953" y="1171326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4353" name="Rectangle 17"/>
          <p:cNvSpPr>
            <a:spLocks/>
          </p:cNvSpPr>
          <p:nvPr/>
        </p:nvSpPr>
        <p:spPr bwMode="auto">
          <a:xfrm>
            <a:off x="5624984" y="4868217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4354" name="Rectangle 18"/>
          <p:cNvSpPr>
            <a:spLocks/>
          </p:cNvSpPr>
          <p:nvPr/>
        </p:nvSpPr>
        <p:spPr bwMode="auto">
          <a:xfrm>
            <a:off x="1615554" y="2617936"/>
            <a:ext cx="925339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painting</a:t>
            </a:r>
            <a:endParaRPr lang="en-US"/>
          </a:p>
        </p:txBody>
      </p:sp>
      <p:sp>
        <p:nvSpPr>
          <p:cNvPr id="14355" name="Rectangle 19"/>
          <p:cNvSpPr>
            <a:spLocks/>
          </p:cNvSpPr>
          <p:nvPr/>
        </p:nvSpPr>
        <p:spPr bwMode="auto">
          <a:xfrm>
            <a:off x="5295701" y="3135858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4356" name="Rectangle 20"/>
          <p:cNvSpPr>
            <a:spLocks/>
          </p:cNvSpPr>
          <p:nvPr/>
        </p:nvSpPr>
        <p:spPr bwMode="auto">
          <a:xfrm>
            <a:off x="5297934" y="1966069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4357" name="Rectangle 21"/>
          <p:cNvSpPr>
            <a:spLocks/>
          </p:cNvSpPr>
          <p:nvPr/>
        </p:nvSpPr>
        <p:spPr bwMode="auto">
          <a:xfrm>
            <a:off x="3254153" y="1823194"/>
            <a:ext cx="124680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1797</a:t>
            </a:r>
            <a:endParaRPr lang="en-US"/>
          </a:p>
        </p:txBody>
      </p:sp>
      <p:sp>
        <p:nvSpPr>
          <p:cNvPr id="14358" name="Rectangle 22"/>
          <p:cNvSpPr>
            <a:spLocks/>
          </p:cNvSpPr>
          <p:nvPr/>
        </p:nvSpPr>
        <p:spPr bwMode="auto">
          <a:xfrm>
            <a:off x="3257500" y="2653655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1939</a:t>
            </a:r>
            <a:endParaRPr lang="en-US"/>
          </a:p>
        </p:txBody>
      </p:sp>
      <p:sp>
        <p:nvSpPr>
          <p:cNvPr id="14359" name="Rectangle 23"/>
          <p:cNvSpPr>
            <a:spLocks/>
          </p:cNvSpPr>
          <p:nvPr/>
        </p:nvSpPr>
        <p:spPr bwMode="auto">
          <a:xfrm>
            <a:off x="3257500" y="3484115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1945</a:t>
            </a:r>
            <a:endParaRPr lang="en-US"/>
          </a:p>
        </p:txBody>
      </p:sp>
      <p:sp>
        <p:nvSpPr>
          <p:cNvPr id="14360" name="Rectangle 24"/>
          <p:cNvSpPr>
            <a:spLocks/>
          </p:cNvSpPr>
          <p:nvPr/>
        </p:nvSpPr>
        <p:spPr bwMode="auto">
          <a:xfrm>
            <a:off x="1386731" y="4796780"/>
            <a:ext cx="81483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1506</a:t>
            </a:r>
            <a:endParaRPr lang="en-US"/>
          </a:p>
        </p:txBody>
      </p:sp>
      <p:sp>
        <p:nvSpPr>
          <p:cNvPr id="14361" name="Rectangle 25"/>
          <p:cNvSpPr>
            <a:spLocks/>
          </p:cNvSpPr>
          <p:nvPr/>
        </p:nvSpPr>
        <p:spPr bwMode="auto">
          <a:xfrm>
            <a:off x="1184697" y="5234334"/>
            <a:ext cx="121555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corrected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in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2012</a:t>
            </a:r>
            <a:endParaRPr lang="en-US"/>
          </a:p>
        </p:txBody>
      </p:sp>
      <p:sp>
        <p:nvSpPr>
          <p:cNvPr id="14362" name="Line 26"/>
          <p:cNvSpPr>
            <a:spLocks noChangeShapeType="1"/>
          </p:cNvSpPr>
          <p:nvPr/>
        </p:nvSpPr>
        <p:spPr bwMode="auto">
          <a:xfrm flipH="1" flipV="1">
            <a:off x="1682527" y="2088852"/>
            <a:ext cx="349374" cy="47550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 flipH="1">
            <a:off x="1118841" y="3331196"/>
            <a:ext cx="306958" cy="309190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1087586" y="4584700"/>
            <a:ext cx="232172" cy="194221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 flipH="1">
            <a:off x="2748508" y="2341116"/>
            <a:ext cx="305842" cy="30807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6" name="Line 30"/>
          <p:cNvSpPr>
            <a:spLocks noChangeShapeType="1"/>
          </p:cNvSpPr>
          <p:nvPr/>
        </p:nvSpPr>
        <p:spPr bwMode="auto">
          <a:xfrm flipH="1" flipV="1">
            <a:off x="4678437" y="2181498"/>
            <a:ext cx="491133" cy="24556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 flipH="1" flipV="1">
            <a:off x="2757438" y="3051026"/>
            <a:ext cx="348258" cy="2232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 flipH="1" flipV="1">
            <a:off x="4700762" y="3070002"/>
            <a:ext cx="493365" cy="55475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H="1" flipV="1">
            <a:off x="2730649" y="3448397"/>
            <a:ext cx="334863" cy="260078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 flipH="1">
            <a:off x="4698529" y="2744069"/>
            <a:ext cx="522387" cy="104142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1" name="Line 35"/>
          <p:cNvSpPr>
            <a:spLocks noChangeShapeType="1"/>
          </p:cNvSpPr>
          <p:nvPr/>
        </p:nvSpPr>
        <p:spPr bwMode="auto">
          <a:xfrm flipV="1">
            <a:off x="6284664" y="1727200"/>
            <a:ext cx="313656" cy="18194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5870551" y="3955157"/>
            <a:ext cx="231055" cy="44983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377" name="Rectangle 41"/>
          <p:cNvSpPr>
            <a:spLocks/>
          </p:cNvSpPr>
          <p:nvPr/>
        </p:nvSpPr>
        <p:spPr bwMode="auto">
          <a:xfrm>
            <a:off x="2506291" y="4332436"/>
            <a:ext cx="1662038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(happening time)</a:t>
            </a:r>
            <a:endParaRPr lang="en-US"/>
          </a:p>
        </p:txBody>
      </p:sp>
      <p:sp>
        <p:nvSpPr>
          <p:cNvPr id="14379" name="Rectangle 43"/>
          <p:cNvSpPr>
            <a:spLocks/>
          </p:cNvSpPr>
          <p:nvPr/>
        </p:nvSpPr>
        <p:spPr bwMode="auto">
          <a:xfrm>
            <a:off x="3122439" y="4930725"/>
            <a:ext cx="1574973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(recording time)</a:t>
            </a:r>
            <a:endParaRPr lang="en-US"/>
          </a:p>
        </p:txBody>
      </p:sp>
      <p:sp>
        <p:nvSpPr>
          <p:cNvPr id="14384" name="Rectangle 48"/>
          <p:cNvSpPr>
            <a:spLocks/>
          </p:cNvSpPr>
          <p:nvPr/>
        </p:nvSpPr>
        <p:spPr bwMode="auto">
          <a:xfrm>
            <a:off x="3871416" y="1260624"/>
            <a:ext cx="1542604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(changing time)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39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7" name="AutoShape 37"/>
          <p:cNvSpPr>
            <a:spLocks/>
          </p:cNvSpPr>
          <p:nvPr/>
        </p:nvSpPr>
        <p:spPr bwMode="auto">
          <a:xfrm>
            <a:off x="388789" y="3714354"/>
            <a:ext cx="1026914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/>
          </a:solidFill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398" name="AutoShape 38"/>
          <p:cNvSpPr>
            <a:spLocks/>
          </p:cNvSpPr>
          <p:nvPr/>
        </p:nvSpPr>
        <p:spPr bwMode="auto">
          <a:xfrm>
            <a:off x="1277292" y="4750198"/>
            <a:ext cx="1026914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/>
          </a:solidFill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>
            <a:off x="1420168" y="3946526"/>
            <a:ext cx="1003474" cy="406301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 flipV="1">
            <a:off x="2116683" y="4553744"/>
            <a:ext cx="327050" cy="241102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3" name="Line 43"/>
          <p:cNvSpPr>
            <a:spLocks noChangeShapeType="1"/>
          </p:cNvSpPr>
          <p:nvPr/>
        </p:nvSpPr>
        <p:spPr bwMode="auto">
          <a:xfrm>
            <a:off x="6001098" y="2482058"/>
            <a:ext cx="1190997" cy="454298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4" name="Line 44"/>
          <p:cNvSpPr>
            <a:spLocks noChangeShapeType="1"/>
          </p:cNvSpPr>
          <p:nvPr/>
        </p:nvSpPr>
        <p:spPr bwMode="auto">
          <a:xfrm flipV="1">
            <a:off x="5999981" y="3094858"/>
            <a:ext cx="1186532" cy="587127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5" name="Line 45"/>
          <p:cNvSpPr>
            <a:spLocks noChangeShapeType="1"/>
          </p:cNvSpPr>
          <p:nvPr/>
        </p:nvSpPr>
        <p:spPr bwMode="auto">
          <a:xfrm>
            <a:off x="1056283" y="2782318"/>
            <a:ext cx="445369" cy="235520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7" name="AutoShape 47"/>
          <p:cNvSpPr>
            <a:spLocks/>
          </p:cNvSpPr>
          <p:nvPr/>
        </p:nvSpPr>
        <p:spPr bwMode="auto">
          <a:xfrm>
            <a:off x="268238" y="1517651"/>
            <a:ext cx="1937742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/>
          </a:solidFill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408" name="Line 48"/>
          <p:cNvSpPr>
            <a:spLocks noChangeShapeType="1"/>
          </p:cNvSpPr>
          <p:nvPr/>
        </p:nvSpPr>
        <p:spPr bwMode="auto">
          <a:xfrm flipV="1">
            <a:off x="2142357" y="1486397"/>
            <a:ext cx="328166" cy="162967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10" name="AutoShape 50"/>
          <p:cNvSpPr>
            <a:spLocks/>
          </p:cNvSpPr>
          <p:nvPr/>
        </p:nvSpPr>
        <p:spPr bwMode="auto">
          <a:xfrm>
            <a:off x="6590456" y="1446214"/>
            <a:ext cx="1321594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bg1"/>
          </a:solidFill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411" name="AutoShape 51"/>
          <p:cNvSpPr>
            <a:spLocks/>
          </p:cNvSpPr>
          <p:nvPr/>
        </p:nvSpPr>
        <p:spPr bwMode="auto">
          <a:xfrm>
            <a:off x="5652839" y="4437659"/>
            <a:ext cx="1410891" cy="4464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/>
          </a:solidFill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5412" name="Line 52"/>
          <p:cNvSpPr>
            <a:spLocks noChangeShapeType="1"/>
          </p:cNvSpPr>
          <p:nvPr/>
        </p:nvSpPr>
        <p:spPr bwMode="auto">
          <a:xfrm>
            <a:off x="5719812" y="1459608"/>
            <a:ext cx="901898" cy="127248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14" name="Line 54"/>
          <p:cNvSpPr>
            <a:spLocks noChangeShapeType="1"/>
          </p:cNvSpPr>
          <p:nvPr/>
        </p:nvSpPr>
        <p:spPr bwMode="auto">
          <a:xfrm flipV="1">
            <a:off x="5040040" y="4742385"/>
            <a:ext cx="665262" cy="132829"/>
          </a:xfrm>
          <a:prstGeom prst="line">
            <a:avLst/>
          </a:pr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65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267890"/>
            <a:ext cx="7688461" cy="9554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4000" dirty="0">
                <a:ea typeface="Helvetica" charset="0"/>
                <a:cs typeface="Helvetica" charset="0"/>
                <a:sym typeface="Helvetica" charset="0"/>
              </a:rPr>
              <a:t>Content Terminology</a:t>
            </a:r>
            <a:endParaRPr lang="en-US" sz="4000" dirty="0"/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443484" y="1504256"/>
            <a:ext cx="1605111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Mona Lisa</a:t>
            </a:r>
            <a:endParaRPr lang="en-US"/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1575321" y="2874963"/>
            <a:ext cx="98114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#4711</a:t>
            </a:r>
            <a:endParaRPr lang="en-US"/>
          </a:p>
        </p:txBody>
      </p:sp>
      <p:sp>
        <p:nvSpPr>
          <p:cNvPr id="15369" name="Rectangle 9"/>
          <p:cNvSpPr>
            <a:spLocks/>
          </p:cNvSpPr>
          <p:nvPr/>
        </p:nvSpPr>
        <p:spPr bwMode="auto">
          <a:xfrm>
            <a:off x="5278909" y="2223096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#42</a:t>
            </a:r>
            <a:endParaRPr lang="en-US"/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479202" y="3705424"/>
            <a:ext cx="815950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1503</a:t>
            </a:r>
            <a:endParaRPr lang="en-US"/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6735564" y="1428354"/>
            <a:ext cx="1090538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5278909" y="3437534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#43</a:t>
            </a:r>
            <a:endParaRPr lang="en-US"/>
          </a:p>
        </p:txBody>
      </p:sp>
      <p:sp>
        <p:nvSpPr>
          <p:cNvPr id="15373" name="Rectangle 13"/>
          <p:cNvSpPr>
            <a:spLocks/>
          </p:cNvSpPr>
          <p:nvPr/>
        </p:nvSpPr>
        <p:spPr bwMode="auto">
          <a:xfrm>
            <a:off x="5891709" y="4410870"/>
            <a:ext cx="99900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</a:t>
            </a:r>
            <a:endParaRPr lang="en-US"/>
          </a:p>
        </p:txBody>
      </p:sp>
      <p:sp>
        <p:nvSpPr>
          <p:cNvPr id="15374" name="Rectangle 14"/>
          <p:cNvSpPr>
            <a:spLocks/>
          </p:cNvSpPr>
          <p:nvPr/>
        </p:nvSpPr>
        <p:spPr bwMode="auto">
          <a:xfrm>
            <a:off x="473620" y="1205112"/>
            <a:ext cx="1541488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5375" name="Rectangle 15"/>
          <p:cNvSpPr>
            <a:spLocks/>
          </p:cNvSpPr>
          <p:nvPr/>
        </p:nvSpPr>
        <p:spPr bwMode="auto">
          <a:xfrm>
            <a:off x="461342" y="4116190"/>
            <a:ext cx="870645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painted</a:t>
            </a:r>
            <a:endParaRPr lang="en-US"/>
          </a:p>
        </p:txBody>
      </p:sp>
      <p:sp>
        <p:nvSpPr>
          <p:cNvPr id="15376" name="Rectangle 16"/>
          <p:cNvSpPr>
            <a:spLocks/>
          </p:cNvSpPr>
          <p:nvPr/>
        </p:nvSpPr>
        <p:spPr bwMode="auto">
          <a:xfrm>
            <a:off x="6511206" y="1124744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5377" name="Rectangle 17"/>
          <p:cNvSpPr>
            <a:spLocks/>
          </p:cNvSpPr>
          <p:nvPr/>
        </p:nvSpPr>
        <p:spPr bwMode="auto">
          <a:xfrm>
            <a:off x="5618237" y="4821635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 name</a:t>
            </a:r>
            <a:endParaRPr lang="en-US"/>
          </a:p>
        </p:txBody>
      </p:sp>
      <p:sp>
        <p:nvSpPr>
          <p:cNvPr id="15378" name="Rectangle 18"/>
          <p:cNvSpPr>
            <a:spLocks/>
          </p:cNvSpPr>
          <p:nvPr/>
        </p:nvSpPr>
        <p:spPr bwMode="auto">
          <a:xfrm>
            <a:off x="1608807" y="2571354"/>
            <a:ext cx="925339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painting</a:t>
            </a:r>
            <a:endParaRPr lang="en-US"/>
          </a:p>
        </p:txBody>
      </p:sp>
      <p:sp>
        <p:nvSpPr>
          <p:cNvPr id="15379" name="Rectangle 19"/>
          <p:cNvSpPr>
            <a:spLocks/>
          </p:cNvSpPr>
          <p:nvPr/>
        </p:nvSpPr>
        <p:spPr bwMode="auto">
          <a:xfrm>
            <a:off x="5288954" y="3089276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5380" name="Rectangle 20"/>
          <p:cNvSpPr>
            <a:spLocks/>
          </p:cNvSpPr>
          <p:nvPr/>
        </p:nvSpPr>
        <p:spPr bwMode="auto">
          <a:xfrm>
            <a:off x="5291187" y="1919487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5381" name="Rectangle 21"/>
          <p:cNvSpPr>
            <a:spLocks/>
          </p:cNvSpPr>
          <p:nvPr/>
        </p:nvSpPr>
        <p:spPr bwMode="auto">
          <a:xfrm>
            <a:off x="3247406" y="1776612"/>
            <a:ext cx="124680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1797</a:t>
            </a:r>
            <a:endParaRPr lang="en-US"/>
          </a:p>
        </p:txBody>
      </p:sp>
      <p:sp>
        <p:nvSpPr>
          <p:cNvPr id="15382" name="Rectangle 22"/>
          <p:cNvSpPr>
            <a:spLocks/>
          </p:cNvSpPr>
          <p:nvPr/>
        </p:nvSpPr>
        <p:spPr bwMode="auto">
          <a:xfrm>
            <a:off x="3250753" y="2607073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1939</a:t>
            </a:r>
            <a:endParaRPr lang="en-US"/>
          </a:p>
        </p:txBody>
      </p:sp>
      <p:sp>
        <p:nvSpPr>
          <p:cNvPr id="15383" name="Rectangle 23"/>
          <p:cNvSpPr>
            <a:spLocks/>
          </p:cNvSpPr>
          <p:nvPr/>
        </p:nvSpPr>
        <p:spPr bwMode="auto">
          <a:xfrm>
            <a:off x="3250753" y="3437533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1945</a:t>
            </a:r>
            <a:endParaRPr lang="en-US"/>
          </a:p>
        </p:txBody>
      </p:sp>
      <p:sp>
        <p:nvSpPr>
          <p:cNvPr id="15384" name="Rectangle 24"/>
          <p:cNvSpPr>
            <a:spLocks/>
          </p:cNvSpPr>
          <p:nvPr/>
        </p:nvSpPr>
        <p:spPr bwMode="auto">
          <a:xfrm>
            <a:off x="1379984" y="4750198"/>
            <a:ext cx="81483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1506</a:t>
            </a:r>
            <a:endParaRPr lang="en-US"/>
          </a:p>
        </p:txBody>
      </p:sp>
      <p:sp>
        <p:nvSpPr>
          <p:cNvPr id="15385" name="Rectangle 25"/>
          <p:cNvSpPr>
            <a:spLocks/>
          </p:cNvSpPr>
          <p:nvPr/>
        </p:nvSpPr>
        <p:spPr bwMode="auto">
          <a:xfrm>
            <a:off x="1177950" y="5187752"/>
            <a:ext cx="121555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corrected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in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2012</a:t>
            </a:r>
            <a:endParaRPr lang="en-US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 flipH="1" flipV="1">
            <a:off x="1675780" y="2042270"/>
            <a:ext cx="349374" cy="47550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1112094" y="3284614"/>
            <a:ext cx="306958" cy="309190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1080839" y="4538118"/>
            <a:ext cx="232172" cy="194221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2741761" y="2294534"/>
            <a:ext cx="305842" cy="30807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 flipV="1">
            <a:off x="4671690" y="2134916"/>
            <a:ext cx="491133" cy="24556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 flipH="1" flipV="1">
            <a:off x="2750691" y="3004444"/>
            <a:ext cx="348258" cy="2232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 flipH="1" flipV="1">
            <a:off x="4694015" y="3023420"/>
            <a:ext cx="493365" cy="55475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 flipH="1" flipV="1">
            <a:off x="2723902" y="3401815"/>
            <a:ext cx="334863" cy="260078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 flipH="1">
            <a:off x="4691782" y="2697487"/>
            <a:ext cx="522387" cy="104142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V="1">
            <a:off x="6277917" y="1680618"/>
            <a:ext cx="313656" cy="18194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5863804" y="3908575"/>
            <a:ext cx="231055" cy="44983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5401" name="Rectangle 41"/>
          <p:cNvSpPr>
            <a:spLocks/>
          </p:cNvSpPr>
          <p:nvPr/>
        </p:nvSpPr>
        <p:spPr bwMode="auto">
          <a:xfrm>
            <a:off x="2518519" y="4285854"/>
            <a:ext cx="713259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(value)</a:t>
            </a:r>
            <a:endParaRPr lang="en-US"/>
          </a:p>
        </p:txBody>
      </p:sp>
      <p:sp>
        <p:nvSpPr>
          <p:cNvPr id="15402" name="Rectangle 42"/>
          <p:cNvSpPr>
            <a:spLocks/>
          </p:cNvSpPr>
          <p:nvPr/>
        </p:nvSpPr>
        <p:spPr bwMode="auto">
          <a:xfrm>
            <a:off x="7244557" y="2848175"/>
            <a:ext cx="909712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(identity)</a:t>
            </a:r>
            <a:endParaRPr lang="en-US"/>
          </a:p>
        </p:txBody>
      </p:sp>
      <p:sp>
        <p:nvSpPr>
          <p:cNvPr id="15406" name="Rectangle 46"/>
          <p:cNvSpPr>
            <a:spLocks/>
          </p:cNvSpPr>
          <p:nvPr/>
        </p:nvSpPr>
        <p:spPr bwMode="auto">
          <a:xfrm>
            <a:off x="107504" y="2544565"/>
            <a:ext cx="909712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(identity)</a:t>
            </a:r>
            <a:endParaRPr lang="en-US"/>
          </a:p>
        </p:txBody>
      </p:sp>
      <p:sp>
        <p:nvSpPr>
          <p:cNvPr id="15409" name="Rectangle 49"/>
          <p:cNvSpPr>
            <a:spLocks/>
          </p:cNvSpPr>
          <p:nvPr/>
        </p:nvSpPr>
        <p:spPr bwMode="auto">
          <a:xfrm>
            <a:off x="2518519" y="1249760"/>
            <a:ext cx="713259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(value)</a:t>
            </a:r>
            <a:endParaRPr lang="en-US"/>
          </a:p>
        </p:txBody>
      </p:sp>
      <p:sp>
        <p:nvSpPr>
          <p:cNvPr id="15413" name="Rectangle 53"/>
          <p:cNvSpPr>
            <a:spLocks/>
          </p:cNvSpPr>
          <p:nvPr/>
        </p:nvSpPr>
        <p:spPr bwMode="auto">
          <a:xfrm>
            <a:off x="4938465" y="1249760"/>
            <a:ext cx="713259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(value)</a:t>
            </a:r>
            <a:endParaRPr lang="en-US"/>
          </a:p>
        </p:txBody>
      </p:sp>
      <p:sp>
        <p:nvSpPr>
          <p:cNvPr id="15415" name="Rectangle 55"/>
          <p:cNvSpPr>
            <a:spLocks/>
          </p:cNvSpPr>
          <p:nvPr/>
        </p:nvSpPr>
        <p:spPr bwMode="auto">
          <a:xfrm>
            <a:off x="4277668" y="4768057"/>
            <a:ext cx="713259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(value)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652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1" name="AutoShape 37"/>
          <p:cNvSpPr>
            <a:spLocks/>
          </p:cNvSpPr>
          <p:nvPr/>
        </p:nvSpPr>
        <p:spPr bwMode="auto">
          <a:xfrm>
            <a:off x="387698" y="4142978"/>
            <a:ext cx="1026914" cy="3839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2" name="AutoShape 38"/>
          <p:cNvSpPr>
            <a:spLocks/>
          </p:cNvSpPr>
          <p:nvPr/>
        </p:nvSpPr>
        <p:spPr bwMode="auto">
          <a:xfrm>
            <a:off x="1329780" y="1231900"/>
            <a:ext cx="714375" cy="3839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3" name="AutoShape 39"/>
          <p:cNvSpPr>
            <a:spLocks/>
          </p:cNvSpPr>
          <p:nvPr/>
        </p:nvSpPr>
        <p:spPr bwMode="auto">
          <a:xfrm>
            <a:off x="7366248" y="1151533"/>
            <a:ext cx="714375" cy="3839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4" name="AutoShape 40"/>
          <p:cNvSpPr>
            <a:spLocks/>
          </p:cNvSpPr>
          <p:nvPr/>
        </p:nvSpPr>
        <p:spPr bwMode="auto">
          <a:xfrm>
            <a:off x="6473280" y="4857353"/>
            <a:ext cx="714375" cy="3839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flipV="1">
            <a:off x="2053084" y="1313385"/>
            <a:ext cx="513457" cy="122783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27" name="Rectangle 43"/>
          <p:cNvSpPr>
            <a:spLocks/>
          </p:cNvSpPr>
          <p:nvPr/>
        </p:nvSpPr>
        <p:spPr bwMode="auto">
          <a:xfrm>
            <a:off x="1544092" y="2616002"/>
            <a:ext cx="1017984" cy="339328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8" name="Rectangle 44"/>
          <p:cNvSpPr>
            <a:spLocks/>
          </p:cNvSpPr>
          <p:nvPr/>
        </p:nvSpPr>
        <p:spPr bwMode="auto">
          <a:xfrm>
            <a:off x="5267772" y="1946275"/>
            <a:ext cx="1053703" cy="357188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29" name="Rectangle 45"/>
          <p:cNvSpPr>
            <a:spLocks/>
          </p:cNvSpPr>
          <p:nvPr/>
        </p:nvSpPr>
        <p:spPr bwMode="auto">
          <a:xfrm>
            <a:off x="5267772" y="3116064"/>
            <a:ext cx="1053703" cy="357188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>
            <a:off x="1156768" y="2505498"/>
            <a:ext cx="381744" cy="202034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>
            <a:off x="6321475" y="2232026"/>
            <a:ext cx="675308" cy="431974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34" name="Line 50"/>
          <p:cNvSpPr>
            <a:spLocks noChangeShapeType="1"/>
          </p:cNvSpPr>
          <p:nvPr/>
        </p:nvSpPr>
        <p:spPr bwMode="auto">
          <a:xfrm flipV="1">
            <a:off x="6321475" y="2767807"/>
            <a:ext cx="675308" cy="431974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>
            <a:off x="1419076" y="4339432"/>
            <a:ext cx="513457" cy="122783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3249662" y="2124869"/>
            <a:ext cx="117425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38" name="Line 54"/>
          <p:cNvSpPr>
            <a:spLocks noChangeShapeType="1"/>
          </p:cNvSpPr>
          <p:nvPr/>
        </p:nvSpPr>
        <p:spPr bwMode="auto">
          <a:xfrm flipV="1">
            <a:off x="4428381" y="1605831"/>
            <a:ext cx="128365" cy="522387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0" name="Line 56"/>
          <p:cNvSpPr>
            <a:spLocks noChangeShapeType="1"/>
          </p:cNvSpPr>
          <p:nvPr/>
        </p:nvSpPr>
        <p:spPr bwMode="auto">
          <a:xfrm flipV="1">
            <a:off x="7098358" y="4439891"/>
            <a:ext cx="319236" cy="47439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>
            <a:off x="3249662" y="2955330"/>
            <a:ext cx="117425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>
            <a:off x="3249662" y="3785791"/>
            <a:ext cx="1174254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>
            <a:off x="4426149" y="2437409"/>
            <a:ext cx="0" cy="525736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5" name="Line 61"/>
          <p:cNvSpPr>
            <a:spLocks noChangeShapeType="1"/>
          </p:cNvSpPr>
          <p:nvPr/>
        </p:nvSpPr>
        <p:spPr bwMode="auto">
          <a:xfrm>
            <a:off x="4428381" y="3276799"/>
            <a:ext cx="0" cy="525736"/>
          </a:xfrm>
          <a:prstGeom prst="line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46" name="AutoShape 62"/>
          <p:cNvSpPr>
            <a:spLocks/>
          </p:cNvSpPr>
          <p:nvPr/>
        </p:nvSpPr>
        <p:spPr bwMode="auto">
          <a:xfrm>
            <a:off x="7696647" y="1455143"/>
            <a:ext cx="550292" cy="2571750"/>
          </a:xfrm>
          <a:custGeom>
            <a:avLst/>
            <a:gdLst>
              <a:gd name="T0" fmla="*/ 6058 w 12116"/>
              <a:gd name="T1" fmla="*/ 10800 h 21600"/>
              <a:gd name="T2" fmla="*/ 6058 w 12116"/>
              <a:gd name="T3" fmla="*/ 10800 h 21600"/>
              <a:gd name="T4" fmla="*/ 6058 w 12116"/>
              <a:gd name="T5" fmla="*/ 10800 h 21600"/>
              <a:gd name="T6" fmla="*/ 6058 w 1211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16" h="21600">
                <a:moveTo>
                  <a:pt x="0" y="21600"/>
                </a:moveTo>
                <a:cubicBezTo>
                  <a:pt x="0" y="21600"/>
                  <a:pt x="21600" y="10735"/>
                  <a:pt x="7118" y="0"/>
                </a:cubicBezTo>
              </a:path>
            </a:pathLst>
          </a:custGeom>
          <a:ln w="19050"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267890"/>
            <a:ext cx="7688461" cy="9554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4000" dirty="0">
                <a:ea typeface="Helvetica" charset="0"/>
                <a:cs typeface="Helvetica" charset="0"/>
                <a:sym typeface="Helvetica" charset="0"/>
              </a:rPr>
              <a:t>Structure Terminology</a:t>
            </a:r>
            <a:endParaRPr lang="en-US" sz="4000" dirty="0"/>
          </a:p>
        </p:txBody>
      </p:sp>
      <p:sp>
        <p:nvSpPr>
          <p:cNvPr id="16391" name="Rectangle 7"/>
          <p:cNvSpPr>
            <a:spLocks/>
          </p:cNvSpPr>
          <p:nvPr/>
        </p:nvSpPr>
        <p:spPr bwMode="auto">
          <a:xfrm>
            <a:off x="442393" y="1522115"/>
            <a:ext cx="1605111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Mona Lisa</a:t>
            </a:r>
            <a:endParaRPr lang="en-US"/>
          </a:p>
        </p:txBody>
      </p:sp>
      <p:sp>
        <p:nvSpPr>
          <p:cNvPr id="16392" name="Rectangle 8"/>
          <p:cNvSpPr>
            <a:spLocks/>
          </p:cNvSpPr>
          <p:nvPr/>
        </p:nvSpPr>
        <p:spPr bwMode="auto">
          <a:xfrm>
            <a:off x="1574230" y="2892822"/>
            <a:ext cx="98114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#4711</a:t>
            </a:r>
            <a:endParaRPr lang="en-US"/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5277818" y="2240955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#42</a:t>
            </a:r>
            <a:endParaRPr lang="en-US"/>
          </a:p>
        </p:txBody>
      </p:sp>
      <p:sp>
        <p:nvSpPr>
          <p:cNvPr id="16394" name="Rectangle 10"/>
          <p:cNvSpPr>
            <a:spLocks/>
          </p:cNvSpPr>
          <p:nvPr/>
        </p:nvSpPr>
        <p:spPr bwMode="auto">
          <a:xfrm>
            <a:off x="478111" y="3723283"/>
            <a:ext cx="815950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1503</a:t>
            </a:r>
            <a:endParaRPr lang="en-US"/>
          </a:p>
        </p:txBody>
      </p:sp>
      <p:sp>
        <p:nvSpPr>
          <p:cNvPr id="16395" name="Rectangle 11"/>
          <p:cNvSpPr>
            <a:spLocks/>
          </p:cNvSpPr>
          <p:nvPr/>
        </p:nvSpPr>
        <p:spPr bwMode="auto">
          <a:xfrm>
            <a:off x="6734473" y="1446213"/>
            <a:ext cx="1090538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6396" name="Rectangle 12"/>
          <p:cNvSpPr>
            <a:spLocks/>
          </p:cNvSpPr>
          <p:nvPr/>
        </p:nvSpPr>
        <p:spPr bwMode="auto">
          <a:xfrm>
            <a:off x="5277818" y="3455393"/>
            <a:ext cx="631775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 b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#43</a:t>
            </a:r>
            <a:endParaRPr lang="en-US"/>
          </a:p>
        </p:txBody>
      </p:sp>
      <p:sp>
        <p:nvSpPr>
          <p:cNvPr id="16397" name="Rectangle 13"/>
          <p:cNvSpPr>
            <a:spLocks/>
          </p:cNvSpPr>
          <p:nvPr/>
        </p:nvSpPr>
        <p:spPr bwMode="auto">
          <a:xfrm>
            <a:off x="5890618" y="4428729"/>
            <a:ext cx="999009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</a:t>
            </a:r>
            <a:endParaRPr lang="en-US"/>
          </a:p>
        </p:txBody>
      </p:sp>
      <p:sp>
        <p:nvSpPr>
          <p:cNvPr id="16398" name="Rectangle 14"/>
          <p:cNvSpPr>
            <a:spLocks/>
          </p:cNvSpPr>
          <p:nvPr/>
        </p:nvSpPr>
        <p:spPr bwMode="auto">
          <a:xfrm>
            <a:off x="472529" y="1222971"/>
            <a:ext cx="1541488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name</a:t>
            </a:r>
            <a:endParaRPr lang="en-US"/>
          </a:p>
        </p:txBody>
      </p:sp>
      <p:sp>
        <p:nvSpPr>
          <p:cNvPr id="16399" name="Rectangle 15"/>
          <p:cNvSpPr>
            <a:spLocks/>
          </p:cNvSpPr>
          <p:nvPr/>
        </p:nvSpPr>
        <p:spPr bwMode="auto">
          <a:xfrm>
            <a:off x="460251" y="4134049"/>
            <a:ext cx="870645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painted</a:t>
            </a:r>
            <a:endParaRPr lang="en-US"/>
          </a:p>
        </p:txBody>
      </p:sp>
      <p:sp>
        <p:nvSpPr>
          <p:cNvPr id="16400" name="Rectangle 16"/>
          <p:cNvSpPr>
            <a:spLocks/>
          </p:cNvSpPr>
          <p:nvPr/>
        </p:nvSpPr>
        <p:spPr bwMode="auto">
          <a:xfrm>
            <a:off x="6510115" y="1142603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name</a:t>
            </a:r>
            <a:endParaRPr lang="en-US"/>
          </a:p>
        </p:txBody>
      </p:sp>
      <p:sp>
        <p:nvSpPr>
          <p:cNvPr id="16401" name="Rectangle 17"/>
          <p:cNvSpPr>
            <a:spLocks/>
          </p:cNvSpPr>
          <p:nvPr/>
        </p:nvSpPr>
        <p:spPr bwMode="auto">
          <a:xfrm>
            <a:off x="5617146" y="4839494"/>
            <a:ext cx="15414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has the</a:t>
            </a:r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 name</a:t>
            </a:r>
            <a:endParaRPr lang="en-US"/>
          </a:p>
        </p:txBody>
      </p:sp>
      <p:sp>
        <p:nvSpPr>
          <p:cNvPr id="16402" name="Rectangle 18"/>
          <p:cNvSpPr>
            <a:spLocks/>
          </p:cNvSpPr>
          <p:nvPr/>
        </p:nvSpPr>
        <p:spPr bwMode="auto">
          <a:xfrm>
            <a:off x="1607716" y="2589213"/>
            <a:ext cx="925339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painting</a:t>
            </a:r>
            <a:endParaRPr lang="en-US"/>
          </a:p>
        </p:txBody>
      </p:sp>
      <p:sp>
        <p:nvSpPr>
          <p:cNvPr id="16403" name="Rectangle 19"/>
          <p:cNvSpPr>
            <a:spLocks/>
          </p:cNvSpPr>
          <p:nvPr/>
        </p:nvSpPr>
        <p:spPr bwMode="auto">
          <a:xfrm>
            <a:off x="5287863" y="3107135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6404" name="Rectangle 20"/>
          <p:cNvSpPr>
            <a:spLocks/>
          </p:cNvSpPr>
          <p:nvPr/>
        </p:nvSpPr>
        <p:spPr bwMode="auto">
          <a:xfrm>
            <a:off x="5290096" y="1937346"/>
            <a:ext cx="100459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museum</a:t>
            </a:r>
            <a:endParaRPr lang="en-US"/>
          </a:p>
        </p:txBody>
      </p:sp>
      <p:sp>
        <p:nvSpPr>
          <p:cNvPr id="16405" name="Rectangle 21"/>
          <p:cNvSpPr>
            <a:spLocks/>
          </p:cNvSpPr>
          <p:nvPr/>
        </p:nvSpPr>
        <p:spPr bwMode="auto">
          <a:xfrm>
            <a:off x="3246315" y="1794471"/>
            <a:ext cx="124680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1797</a:t>
            </a:r>
            <a:endParaRPr lang="en-US"/>
          </a:p>
        </p:txBody>
      </p:sp>
      <p:sp>
        <p:nvSpPr>
          <p:cNvPr id="16406" name="Rectangle 22"/>
          <p:cNvSpPr>
            <a:spLocks/>
          </p:cNvSpPr>
          <p:nvPr/>
        </p:nvSpPr>
        <p:spPr bwMode="auto">
          <a:xfrm>
            <a:off x="3249662" y="2624932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1939</a:t>
            </a:r>
            <a:endParaRPr lang="en-US"/>
          </a:p>
        </p:txBody>
      </p:sp>
      <p:sp>
        <p:nvSpPr>
          <p:cNvPr id="16407" name="Rectangle 23"/>
          <p:cNvSpPr>
            <a:spLocks/>
          </p:cNvSpPr>
          <p:nvPr/>
        </p:nvSpPr>
        <p:spPr bwMode="auto">
          <a:xfrm>
            <a:off x="3249662" y="3455392"/>
            <a:ext cx="124680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hanging </a:t>
            </a:r>
            <a:br>
              <a:rPr lang="en-US" sz="1900" i="1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since 1945</a:t>
            </a:r>
            <a:endParaRPr lang="en-US"/>
          </a:p>
        </p:txBody>
      </p:sp>
      <p:sp>
        <p:nvSpPr>
          <p:cNvPr id="16408" name="Rectangle 24"/>
          <p:cNvSpPr>
            <a:spLocks/>
          </p:cNvSpPr>
          <p:nvPr/>
        </p:nvSpPr>
        <p:spPr bwMode="auto">
          <a:xfrm>
            <a:off x="1378893" y="4768057"/>
            <a:ext cx="814834" cy="46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2600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1506</a:t>
            </a:r>
            <a:endParaRPr lang="en-US"/>
          </a:p>
        </p:txBody>
      </p:sp>
      <p:sp>
        <p:nvSpPr>
          <p:cNvPr id="16409" name="Rectangle 25"/>
          <p:cNvSpPr>
            <a:spLocks/>
          </p:cNvSpPr>
          <p:nvPr/>
        </p:nvSpPr>
        <p:spPr bwMode="auto">
          <a:xfrm>
            <a:off x="1176859" y="5205611"/>
            <a:ext cx="121555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corrected </a:t>
            </a:r>
            <a:b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en-US" sz="1900" i="1">
                <a:solidFill>
                  <a:srgbClr val="9A9A9A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in 2012</a:t>
            </a:r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 flipH="1" flipV="1">
            <a:off x="1674689" y="2060129"/>
            <a:ext cx="349374" cy="47550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 flipH="1">
            <a:off x="1111003" y="3302473"/>
            <a:ext cx="306958" cy="309190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1079748" y="4555977"/>
            <a:ext cx="232172" cy="194221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 flipH="1">
            <a:off x="2740670" y="2312393"/>
            <a:ext cx="305842" cy="30807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 flipH="1" flipV="1">
            <a:off x="4670599" y="2152775"/>
            <a:ext cx="491133" cy="24556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 flipH="1" flipV="1">
            <a:off x="2749600" y="3022303"/>
            <a:ext cx="348258" cy="2232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 flipH="1" flipV="1">
            <a:off x="4692924" y="3041279"/>
            <a:ext cx="493365" cy="554756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 flipH="1" flipV="1">
            <a:off x="2722811" y="3419674"/>
            <a:ext cx="334863" cy="260078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H="1">
            <a:off x="4690691" y="2715346"/>
            <a:ext cx="522387" cy="1041424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 flipV="1">
            <a:off x="6276826" y="1698477"/>
            <a:ext cx="313656" cy="18194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20" name="Line 36"/>
          <p:cNvSpPr>
            <a:spLocks noChangeShapeType="1"/>
          </p:cNvSpPr>
          <p:nvPr/>
        </p:nvSpPr>
        <p:spPr bwMode="auto">
          <a:xfrm>
            <a:off x="5862713" y="3926434"/>
            <a:ext cx="231055" cy="449833"/>
          </a:xfrm>
          <a:prstGeom prst="line">
            <a:avLst/>
          </a:prstGeom>
          <a:noFill/>
          <a:ln w="38100" cap="flat" cmpd="sng">
            <a:solidFill>
              <a:srgbClr val="9A9A9A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6425" name="Rectangle 41"/>
          <p:cNvSpPr>
            <a:spLocks/>
          </p:cNvSpPr>
          <p:nvPr/>
        </p:nvSpPr>
        <p:spPr bwMode="auto">
          <a:xfrm>
            <a:off x="2626816" y="1124744"/>
            <a:ext cx="996777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(attribute)</a:t>
            </a:r>
            <a:endParaRPr lang="en-US"/>
          </a:p>
        </p:txBody>
      </p:sp>
      <p:sp>
        <p:nvSpPr>
          <p:cNvPr id="16430" name="Rectangle 46"/>
          <p:cNvSpPr>
            <a:spLocks/>
          </p:cNvSpPr>
          <p:nvPr/>
        </p:nvSpPr>
        <p:spPr bwMode="auto">
          <a:xfrm>
            <a:off x="251520" y="2187377"/>
            <a:ext cx="866180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(anchor)</a:t>
            </a:r>
            <a:endParaRPr lang="en-US"/>
          </a:p>
        </p:txBody>
      </p:sp>
      <p:sp>
        <p:nvSpPr>
          <p:cNvPr id="16432" name="Rectangle 48"/>
          <p:cNvSpPr>
            <a:spLocks/>
          </p:cNvSpPr>
          <p:nvPr/>
        </p:nvSpPr>
        <p:spPr bwMode="auto">
          <a:xfrm>
            <a:off x="7053709" y="2553494"/>
            <a:ext cx="866180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(anchor)</a:t>
            </a:r>
            <a:endParaRPr lang="en-US"/>
          </a:p>
        </p:txBody>
      </p:sp>
      <p:sp>
        <p:nvSpPr>
          <p:cNvPr id="16436" name="Rectangle 52"/>
          <p:cNvSpPr>
            <a:spLocks/>
          </p:cNvSpPr>
          <p:nvPr/>
        </p:nvSpPr>
        <p:spPr bwMode="auto">
          <a:xfrm>
            <a:off x="1999506" y="4312643"/>
            <a:ext cx="996777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(attribute)</a:t>
            </a:r>
            <a:endParaRPr lang="en-US"/>
          </a:p>
        </p:txBody>
      </p:sp>
      <p:sp>
        <p:nvSpPr>
          <p:cNvPr id="16439" name="Rectangle 55"/>
          <p:cNvSpPr>
            <a:spLocks/>
          </p:cNvSpPr>
          <p:nvPr/>
        </p:nvSpPr>
        <p:spPr bwMode="auto">
          <a:xfrm>
            <a:off x="4429498" y="1249760"/>
            <a:ext cx="439787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(tie)</a:t>
            </a:r>
            <a:endParaRPr lang="en-US"/>
          </a:p>
        </p:txBody>
      </p:sp>
      <p:sp>
        <p:nvSpPr>
          <p:cNvPr id="16441" name="Rectangle 57"/>
          <p:cNvSpPr>
            <a:spLocks/>
          </p:cNvSpPr>
          <p:nvPr/>
        </p:nvSpPr>
        <p:spPr bwMode="auto">
          <a:xfrm>
            <a:off x="7107287" y="4044752"/>
            <a:ext cx="996777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500" b="1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(attribute)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24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Notation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1491408" y="2361585"/>
            <a:ext cx="254000" cy="255588"/>
          </a:xfrm>
          <a:prstGeom prst="rect">
            <a:avLst/>
          </a:prstGeom>
          <a:solidFill>
            <a:srgbClr val="BB555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/>
          <a:lstStyle>
            <a:defPPr>
              <a:defRPr lang="en-US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endParaRPr lang="en-US"/>
          </a:p>
        </p:txBody>
      </p:sp>
      <p:sp>
        <p:nvSpPr>
          <p:cNvPr id="5" name="AutoShape 9"/>
          <p:cNvSpPr>
            <a:spLocks/>
          </p:cNvSpPr>
          <p:nvPr/>
        </p:nvSpPr>
        <p:spPr bwMode="auto">
          <a:xfrm>
            <a:off x="1490501" y="3133798"/>
            <a:ext cx="254000" cy="257175"/>
          </a:xfrm>
          <a:prstGeom prst="roundRect">
            <a:avLst>
              <a:gd name="adj" fmla="val 22319"/>
            </a:avLst>
          </a:prstGeom>
          <a:solidFill>
            <a:srgbClr val="FFFFFF"/>
          </a:solidFill>
          <a:ln w="25400" cap="flat" cmpd="sng">
            <a:solidFill>
              <a:srgbClr val="FF8888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/>
          <a:lstStyle>
            <a:defPPr>
              <a:defRPr lang="en-US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endParaRPr lang="en-US"/>
          </a:p>
        </p:txBody>
      </p:sp>
      <p:sp>
        <p:nvSpPr>
          <p:cNvPr id="6" name="AutoShape 10"/>
          <p:cNvSpPr>
            <a:spLocks/>
          </p:cNvSpPr>
          <p:nvPr/>
        </p:nvSpPr>
        <p:spPr bwMode="auto">
          <a:xfrm>
            <a:off x="1235821" y="3901537"/>
            <a:ext cx="255587" cy="25717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3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3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FFFF"/>
          </a:solidFill>
          <a:ln w="25400" cap="flat" cmpd="sng">
            <a:solidFill>
              <a:srgbClr val="FF8888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/>
          <a:lstStyle>
            <a:defPPr>
              <a:defRPr lang="en-US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745408" y="3872961"/>
            <a:ext cx="311150" cy="314325"/>
            <a:chOff x="5292080" y="3653124"/>
            <a:chExt cx="311150" cy="314325"/>
          </a:xfrm>
        </p:grpSpPr>
        <p:sp>
          <p:nvSpPr>
            <p:cNvPr id="13" name="AutoShape 13"/>
            <p:cNvSpPr>
              <a:spLocks/>
            </p:cNvSpPr>
            <p:nvPr/>
          </p:nvSpPr>
          <p:spPr bwMode="auto">
            <a:xfrm>
              <a:off x="5292080" y="3653124"/>
              <a:ext cx="311150" cy="314325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3"/>
                    <a:pt x="20639" y="12953"/>
                    <a:pt x="16796" y="16796"/>
                  </a:cubicBezTo>
                  <a:cubicBezTo>
                    <a:pt x="12953" y="20639"/>
                    <a:pt x="6723" y="20639"/>
                    <a:pt x="2881" y="16796"/>
                  </a:cubicBezTo>
                  <a:cubicBezTo>
                    <a:pt x="-961" y="12953"/>
                    <a:pt x="-961" y="6723"/>
                    <a:pt x="2881" y="2881"/>
                  </a:cubicBezTo>
                  <a:cubicBezTo>
                    <a:pt x="6723" y="-961"/>
                    <a:pt x="12953" y="-961"/>
                    <a:pt x="16796" y="2881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rgbClr val="FF8888"/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38100" tIns="38100" rIns="38100" bIns="38100"/>
            <a:lstStyle>
              <a:defPPr>
                <a:defRPr lang="en-US"/>
              </a:defPPr>
              <a:lvl1pPr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3429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6858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0287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13716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endParaRPr lang="en-US"/>
            </a:p>
          </p:txBody>
        </p:sp>
        <p:sp>
          <p:nvSpPr>
            <p:cNvPr id="12" name="AutoShape 12"/>
            <p:cNvSpPr>
              <a:spLocks/>
            </p:cNvSpPr>
            <p:nvPr/>
          </p:nvSpPr>
          <p:spPr bwMode="auto">
            <a:xfrm>
              <a:off x="5341864" y="3703416"/>
              <a:ext cx="211582" cy="21374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3"/>
                    <a:pt x="20639" y="12953"/>
                    <a:pt x="16796" y="16796"/>
                  </a:cubicBezTo>
                  <a:cubicBezTo>
                    <a:pt x="12953" y="20638"/>
                    <a:pt x="6723" y="20638"/>
                    <a:pt x="2881" y="16796"/>
                  </a:cubicBezTo>
                  <a:cubicBezTo>
                    <a:pt x="-961" y="12953"/>
                    <a:pt x="-961" y="6723"/>
                    <a:pt x="2881" y="2881"/>
                  </a:cubicBezTo>
                  <a:cubicBezTo>
                    <a:pt x="6723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/>
            </a:solidFill>
            <a:ln w="25400" cap="flat" cmpd="sng">
              <a:solidFill>
                <a:srgbClr val="FF8888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>
              <a:defPPr>
                <a:defRPr lang="en-US"/>
              </a:defPPr>
              <a:lvl1pPr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3429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6858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0287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13716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endParaRPr lang="en-US"/>
            </a:p>
          </p:txBody>
        </p:sp>
      </p:grpSp>
      <p:sp>
        <p:nvSpPr>
          <p:cNvPr id="8" name="AutoShape 14"/>
          <p:cNvSpPr>
            <a:spLocks/>
          </p:cNvSpPr>
          <p:nvPr/>
        </p:nvSpPr>
        <p:spPr bwMode="auto">
          <a:xfrm>
            <a:off x="1235821" y="4833548"/>
            <a:ext cx="295275" cy="3000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A8A8A8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8100" tIns="38100" rIns="38100" bIns="38100"/>
          <a:lstStyle>
            <a:defPPr>
              <a:defRPr lang="en-US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681908" y="4762904"/>
            <a:ext cx="438150" cy="441325"/>
            <a:chOff x="1681908" y="4762904"/>
            <a:chExt cx="438150" cy="441325"/>
          </a:xfrm>
        </p:grpSpPr>
        <p:sp>
          <p:nvSpPr>
            <p:cNvPr id="10" name="AutoShape 16"/>
            <p:cNvSpPr>
              <a:spLocks/>
            </p:cNvSpPr>
            <p:nvPr/>
          </p:nvSpPr>
          <p:spPr bwMode="auto">
            <a:xfrm>
              <a:off x="1681908" y="4762904"/>
              <a:ext cx="438150" cy="441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>
              <a:solidFill>
                <a:srgbClr val="A8A8A8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>
              <a:defPPr>
                <a:defRPr lang="en-US"/>
              </a:defPPr>
              <a:lvl1pPr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3429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6858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0287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13716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endParaRPr lang="en-US"/>
            </a:p>
          </p:txBody>
        </p:sp>
        <p:sp>
          <p:nvSpPr>
            <p:cNvPr id="11" name="AutoShape 17"/>
            <p:cNvSpPr>
              <a:spLocks/>
            </p:cNvSpPr>
            <p:nvPr/>
          </p:nvSpPr>
          <p:spPr bwMode="auto">
            <a:xfrm>
              <a:off x="1750760" y="4825950"/>
              <a:ext cx="300446" cy="3152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8A8A8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>
              <a:defPPr>
                <a:defRPr lang="en-US"/>
              </a:defPPr>
              <a:lvl1pPr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3429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6858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0287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13716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67744" y="2276872"/>
            <a:ext cx="554461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Anchors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store identities of entities </a:t>
            </a:r>
            <a:br>
              <a:rPr lang="en-US" sz="2000" dirty="0" smtClean="0"/>
            </a:br>
            <a:r>
              <a:rPr lang="en-US" sz="1000" dirty="0" smtClean="0"/>
              <a:t> </a:t>
            </a:r>
            <a:endParaRPr lang="en-US" sz="2000" dirty="0" smtClean="0"/>
          </a:p>
          <a:p>
            <a:r>
              <a:rPr lang="en-US" sz="2000" i="1" dirty="0" smtClean="0"/>
              <a:t>Knots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store value domains </a:t>
            </a:r>
            <a:br>
              <a:rPr lang="en-US" sz="2000" dirty="0" smtClean="0"/>
            </a:br>
            <a:r>
              <a:rPr lang="en-US" sz="1000" dirty="0" smtClean="0"/>
              <a:t> </a:t>
            </a:r>
            <a:endParaRPr lang="en-US" sz="2000" dirty="0" smtClean="0"/>
          </a:p>
          <a:p>
            <a:r>
              <a:rPr lang="en-US" sz="2000" i="1" dirty="0" smtClean="0"/>
              <a:t>Attributes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store values of properties </a:t>
            </a:r>
            <a:br>
              <a:rPr lang="en-US" sz="2000" dirty="0" smtClean="0"/>
            </a:br>
            <a:r>
              <a:rPr lang="en-US" sz="1600" dirty="0" smtClean="0"/>
              <a:t>(with optional history over changing time)</a:t>
            </a:r>
            <a:br>
              <a:rPr lang="en-US" sz="1600" dirty="0" smtClean="0"/>
            </a:br>
            <a:r>
              <a:rPr lang="en-US" sz="1000" dirty="0" smtClean="0"/>
              <a:t> </a:t>
            </a:r>
            <a:endParaRPr lang="en-US" sz="1600" dirty="0" smtClean="0"/>
          </a:p>
          <a:p>
            <a:r>
              <a:rPr lang="en-US" sz="2000" i="1" dirty="0" smtClean="0"/>
              <a:t>Ties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store relationships between entities </a:t>
            </a:r>
            <a:br>
              <a:rPr lang="en-US" sz="2000" dirty="0" smtClean="0"/>
            </a:br>
            <a:r>
              <a:rPr lang="en-US" sz="1600" dirty="0" smtClean="0"/>
              <a:t>(with optional history over changing time)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70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Example</a:t>
            </a:r>
            <a:r>
              <a:rPr lang="sv-SE" dirty="0" smtClean="0"/>
              <a:t> </a:t>
            </a:r>
            <a:r>
              <a:rPr lang="sv-SE" dirty="0" err="1" smtClean="0"/>
              <a:t>Model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763713" y="2276475"/>
            <a:ext cx="5118100" cy="4176714"/>
            <a:chOff x="1111" y="1434"/>
            <a:chExt cx="3224" cy="263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11" y="1434"/>
              <a:ext cx="3224" cy="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39" y="2453"/>
              <a:ext cx="305" cy="843"/>
            </a:xfrm>
            <a:custGeom>
              <a:avLst/>
              <a:gdLst>
                <a:gd name="T0" fmla="*/ 611 w 611"/>
                <a:gd name="T1" fmla="*/ 0 h 1686"/>
                <a:gd name="T2" fmla="*/ 264 w 611"/>
                <a:gd name="T3" fmla="*/ 805 h 1686"/>
                <a:gd name="T4" fmla="*/ 0 w 611"/>
                <a:gd name="T5" fmla="*/ 1686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1" h="1686">
                  <a:moveTo>
                    <a:pt x="611" y="0"/>
                  </a:moveTo>
                  <a:lnTo>
                    <a:pt x="264" y="805"/>
                  </a:lnTo>
                  <a:lnTo>
                    <a:pt x="0" y="1686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906" y="2790"/>
              <a:ext cx="130" cy="130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44" y="2834"/>
              <a:ext cx="48" cy="43"/>
            </a:xfrm>
            <a:custGeom>
              <a:avLst/>
              <a:gdLst>
                <a:gd name="T0" fmla="*/ 75 w 94"/>
                <a:gd name="T1" fmla="*/ 85 h 85"/>
                <a:gd name="T2" fmla="*/ 75 w 94"/>
                <a:gd name="T3" fmla="*/ 16 h 85"/>
                <a:gd name="T4" fmla="*/ 56 w 94"/>
                <a:gd name="T5" fmla="*/ 16 h 85"/>
                <a:gd name="T6" fmla="*/ 56 w 94"/>
                <a:gd name="T7" fmla="*/ 85 h 85"/>
                <a:gd name="T8" fmla="*/ 37 w 94"/>
                <a:gd name="T9" fmla="*/ 85 h 85"/>
                <a:gd name="T10" fmla="*/ 37 w 94"/>
                <a:gd name="T11" fmla="*/ 16 h 85"/>
                <a:gd name="T12" fmla="*/ 19 w 94"/>
                <a:gd name="T13" fmla="*/ 16 h 85"/>
                <a:gd name="T14" fmla="*/ 19 w 94"/>
                <a:gd name="T15" fmla="*/ 85 h 85"/>
                <a:gd name="T16" fmla="*/ 0 w 94"/>
                <a:gd name="T17" fmla="*/ 85 h 85"/>
                <a:gd name="T18" fmla="*/ 0 w 94"/>
                <a:gd name="T19" fmla="*/ 0 h 85"/>
                <a:gd name="T20" fmla="*/ 19 w 94"/>
                <a:gd name="T21" fmla="*/ 0 h 85"/>
                <a:gd name="T22" fmla="*/ 19 w 94"/>
                <a:gd name="T23" fmla="*/ 2 h 85"/>
                <a:gd name="T24" fmla="*/ 25 w 94"/>
                <a:gd name="T25" fmla="*/ 2 h 85"/>
                <a:gd name="T26" fmla="*/ 32 w 94"/>
                <a:gd name="T27" fmla="*/ 1 h 85"/>
                <a:gd name="T28" fmla="*/ 40 w 94"/>
                <a:gd name="T29" fmla="*/ 0 h 85"/>
                <a:gd name="T30" fmla="*/ 46 w 94"/>
                <a:gd name="T31" fmla="*/ 0 h 85"/>
                <a:gd name="T32" fmla="*/ 52 w 94"/>
                <a:gd name="T33" fmla="*/ 1 h 85"/>
                <a:gd name="T34" fmla="*/ 55 w 94"/>
                <a:gd name="T35" fmla="*/ 4 h 85"/>
                <a:gd name="T36" fmla="*/ 62 w 94"/>
                <a:gd name="T37" fmla="*/ 2 h 85"/>
                <a:gd name="T38" fmla="*/ 68 w 94"/>
                <a:gd name="T39" fmla="*/ 1 h 85"/>
                <a:gd name="T40" fmla="*/ 77 w 94"/>
                <a:gd name="T41" fmla="*/ 0 h 85"/>
                <a:gd name="T42" fmla="*/ 83 w 94"/>
                <a:gd name="T43" fmla="*/ 0 h 85"/>
                <a:gd name="T44" fmla="*/ 91 w 94"/>
                <a:gd name="T45" fmla="*/ 2 h 85"/>
                <a:gd name="T46" fmla="*/ 94 w 94"/>
                <a:gd name="T47" fmla="*/ 10 h 85"/>
                <a:gd name="T48" fmla="*/ 94 w 94"/>
                <a:gd name="T49" fmla="*/ 85 h 85"/>
                <a:gd name="T50" fmla="*/ 75 w 94"/>
                <a:gd name="T5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85">
                  <a:moveTo>
                    <a:pt x="75" y="85"/>
                  </a:moveTo>
                  <a:lnTo>
                    <a:pt x="75" y="16"/>
                  </a:lnTo>
                  <a:lnTo>
                    <a:pt x="56" y="16"/>
                  </a:lnTo>
                  <a:lnTo>
                    <a:pt x="56" y="85"/>
                  </a:lnTo>
                  <a:lnTo>
                    <a:pt x="37" y="85"/>
                  </a:lnTo>
                  <a:lnTo>
                    <a:pt x="37" y="16"/>
                  </a:lnTo>
                  <a:lnTo>
                    <a:pt x="19" y="16"/>
                  </a:lnTo>
                  <a:lnTo>
                    <a:pt x="19" y="85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25" y="2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5" y="4"/>
                  </a:lnTo>
                  <a:lnTo>
                    <a:pt x="62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91" y="2"/>
                  </a:lnTo>
                  <a:lnTo>
                    <a:pt x="94" y="10"/>
                  </a:lnTo>
                  <a:lnTo>
                    <a:pt x="94" y="85"/>
                  </a:lnTo>
                  <a:lnTo>
                    <a:pt x="75" y="85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745" y="1564"/>
              <a:ext cx="421" cy="468"/>
            </a:xfrm>
            <a:custGeom>
              <a:avLst/>
              <a:gdLst>
                <a:gd name="T0" fmla="*/ 841 w 841"/>
                <a:gd name="T1" fmla="*/ 0 h 936"/>
                <a:gd name="T2" fmla="*/ 451 w 841"/>
                <a:gd name="T3" fmla="*/ 506 h 936"/>
                <a:gd name="T4" fmla="*/ 0 w 841"/>
                <a:gd name="T5" fmla="*/ 936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1" h="936">
                  <a:moveTo>
                    <a:pt x="841" y="0"/>
                  </a:moveTo>
                  <a:lnTo>
                    <a:pt x="451" y="506"/>
                  </a:lnTo>
                  <a:lnTo>
                    <a:pt x="0" y="936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354" y="3296"/>
              <a:ext cx="485" cy="472"/>
            </a:xfrm>
            <a:custGeom>
              <a:avLst/>
              <a:gdLst>
                <a:gd name="T0" fmla="*/ 0 w 970"/>
                <a:gd name="T1" fmla="*/ 946 h 946"/>
                <a:gd name="T2" fmla="*/ 249 w 970"/>
                <a:gd name="T3" fmla="*/ 789 h 946"/>
                <a:gd name="T4" fmla="*/ 495 w 970"/>
                <a:gd name="T5" fmla="*/ 580 h 946"/>
                <a:gd name="T6" fmla="*/ 735 w 970"/>
                <a:gd name="T7" fmla="*/ 317 h 946"/>
                <a:gd name="T8" fmla="*/ 970 w 970"/>
                <a:gd name="T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946">
                  <a:moveTo>
                    <a:pt x="0" y="946"/>
                  </a:moveTo>
                  <a:lnTo>
                    <a:pt x="249" y="789"/>
                  </a:lnTo>
                  <a:lnTo>
                    <a:pt x="495" y="580"/>
                  </a:lnTo>
                  <a:lnTo>
                    <a:pt x="735" y="317"/>
                  </a:lnTo>
                  <a:lnTo>
                    <a:pt x="970" y="0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839" y="3296"/>
              <a:ext cx="629" cy="394"/>
            </a:xfrm>
            <a:custGeom>
              <a:avLst/>
              <a:gdLst>
                <a:gd name="T0" fmla="*/ 1258 w 1258"/>
                <a:gd name="T1" fmla="*/ 789 h 789"/>
                <a:gd name="T2" fmla="*/ 751 w 1258"/>
                <a:gd name="T3" fmla="*/ 468 h 789"/>
                <a:gd name="T4" fmla="*/ 0 w 1258"/>
                <a:gd name="T5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8" h="789">
                  <a:moveTo>
                    <a:pt x="1258" y="789"/>
                  </a:moveTo>
                  <a:lnTo>
                    <a:pt x="751" y="46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144" y="2032"/>
              <a:ext cx="601" cy="421"/>
            </a:xfrm>
            <a:custGeom>
              <a:avLst/>
              <a:gdLst>
                <a:gd name="T0" fmla="*/ 0 w 1202"/>
                <a:gd name="T1" fmla="*/ 842 h 842"/>
                <a:gd name="T2" fmla="*/ 684 w 1202"/>
                <a:gd name="T3" fmla="*/ 354 h 842"/>
                <a:gd name="T4" fmla="*/ 1202 w 1202"/>
                <a:gd name="T5" fmla="*/ 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2" h="842">
                  <a:moveTo>
                    <a:pt x="0" y="842"/>
                  </a:moveTo>
                  <a:lnTo>
                    <a:pt x="684" y="354"/>
                  </a:lnTo>
                  <a:lnTo>
                    <a:pt x="1202" y="0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2422" y="2144"/>
              <a:ext cx="129" cy="129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82" y="2176"/>
              <a:ext cx="14" cy="66"/>
            </a:xfrm>
            <a:custGeom>
              <a:avLst/>
              <a:gdLst>
                <a:gd name="T0" fmla="*/ 8 w 27"/>
                <a:gd name="T1" fmla="*/ 132 h 132"/>
                <a:gd name="T2" fmla="*/ 8 w 27"/>
                <a:gd name="T3" fmla="*/ 39 h 132"/>
                <a:gd name="T4" fmla="*/ 0 w 27"/>
                <a:gd name="T5" fmla="*/ 39 h 132"/>
                <a:gd name="T6" fmla="*/ 0 w 27"/>
                <a:gd name="T7" fmla="*/ 36 h 132"/>
                <a:gd name="T8" fmla="*/ 10 w 27"/>
                <a:gd name="T9" fmla="*/ 0 h 132"/>
                <a:gd name="T10" fmla="*/ 27 w 27"/>
                <a:gd name="T11" fmla="*/ 0 h 132"/>
                <a:gd name="T12" fmla="*/ 27 w 27"/>
                <a:gd name="T13" fmla="*/ 132 h 132"/>
                <a:gd name="T14" fmla="*/ 8 w 27"/>
                <a:gd name="T1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32">
                  <a:moveTo>
                    <a:pt x="8" y="132"/>
                  </a:moveTo>
                  <a:lnTo>
                    <a:pt x="8" y="39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10" y="0"/>
                  </a:lnTo>
                  <a:lnTo>
                    <a:pt x="27" y="0"/>
                  </a:lnTo>
                  <a:lnTo>
                    <a:pt x="27" y="132"/>
                  </a:lnTo>
                  <a:lnTo>
                    <a:pt x="8" y="132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731" y="3188"/>
              <a:ext cx="216" cy="216"/>
            </a:xfrm>
            <a:prstGeom prst="rect">
              <a:avLst/>
            </a:prstGeom>
            <a:solidFill>
              <a:srgbClr val="BA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2637" y="1924"/>
              <a:ext cx="216" cy="216"/>
            </a:xfrm>
            <a:prstGeom prst="rect">
              <a:avLst/>
            </a:prstGeom>
            <a:solidFill>
              <a:srgbClr val="BA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360" y="3582"/>
              <a:ext cx="216" cy="21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FF878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1246" y="3661"/>
              <a:ext cx="216" cy="21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FF878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058" y="1456"/>
              <a:ext cx="216" cy="21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FF878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950" y="2269"/>
              <a:ext cx="389" cy="367"/>
            </a:xfrm>
            <a:custGeom>
              <a:avLst/>
              <a:gdLst>
                <a:gd name="T0" fmla="*/ 0 w 777"/>
                <a:gd name="T1" fmla="*/ 367 h 734"/>
                <a:gd name="T2" fmla="*/ 389 w 777"/>
                <a:gd name="T3" fmla="*/ 734 h 734"/>
                <a:gd name="T4" fmla="*/ 777 w 777"/>
                <a:gd name="T5" fmla="*/ 367 h 734"/>
                <a:gd name="T6" fmla="*/ 389 w 777"/>
                <a:gd name="T7" fmla="*/ 0 h 734"/>
                <a:gd name="T8" fmla="*/ 0 w 777"/>
                <a:gd name="T9" fmla="*/ 367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734">
                  <a:moveTo>
                    <a:pt x="0" y="367"/>
                  </a:moveTo>
                  <a:lnTo>
                    <a:pt x="389" y="734"/>
                  </a:lnTo>
                  <a:lnTo>
                    <a:pt x="777" y="367"/>
                  </a:lnTo>
                  <a:lnTo>
                    <a:pt x="389" y="0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A8A8A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015" y="2334"/>
              <a:ext cx="259" cy="237"/>
            </a:xfrm>
            <a:custGeom>
              <a:avLst/>
              <a:gdLst>
                <a:gd name="T0" fmla="*/ 0 w 518"/>
                <a:gd name="T1" fmla="*/ 237 h 474"/>
                <a:gd name="T2" fmla="*/ 259 w 518"/>
                <a:gd name="T3" fmla="*/ 474 h 474"/>
                <a:gd name="T4" fmla="*/ 518 w 518"/>
                <a:gd name="T5" fmla="*/ 237 h 474"/>
                <a:gd name="T6" fmla="*/ 259 w 518"/>
                <a:gd name="T7" fmla="*/ 0 h 474"/>
                <a:gd name="T8" fmla="*/ 0 w 518"/>
                <a:gd name="T9" fmla="*/ 237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8" h="474">
                  <a:moveTo>
                    <a:pt x="0" y="237"/>
                  </a:moveTo>
                  <a:lnTo>
                    <a:pt x="259" y="474"/>
                  </a:lnTo>
                  <a:lnTo>
                    <a:pt x="518" y="237"/>
                  </a:lnTo>
                  <a:lnTo>
                    <a:pt x="259" y="0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1220" y="3235"/>
              <a:ext cx="435" cy="104"/>
            </a:xfrm>
            <a:custGeom>
              <a:avLst/>
              <a:gdLst>
                <a:gd name="T0" fmla="*/ 25 w 872"/>
                <a:gd name="T1" fmla="*/ 164 h 208"/>
                <a:gd name="T2" fmla="*/ 65 w 872"/>
                <a:gd name="T3" fmla="*/ 0 h 208"/>
                <a:gd name="T4" fmla="*/ 80 w 872"/>
                <a:gd name="T5" fmla="*/ 89 h 208"/>
                <a:gd name="T6" fmla="*/ 56 w 872"/>
                <a:gd name="T7" fmla="*/ 20 h 208"/>
                <a:gd name="T8" fmla="*/ 56 w 872"/>
                <a:gd name="T9" fmla="*/ 84 h 208"/>
                <a:gd name="T10" fmla="*/ 154 w 872"/>
                <a:gd name="T11" fmla="*/ 133 h 208"/>
                <a:gd name="T12" fmla="*/ 93 w 872"/>
                <a:gd name="T13" fmla="*/ 164 h 208"/>
                <a:gd name="T14" fmla="*/ 151 w 872"/>
                <a:gd name="T15" fmla="*/ 0 h 208"/>
                <a:gd name="T16" fmla="*/ 138 w 872"/>
                <a:gd name="T17" fmla="*/ 38 h 208"/>
                <a:gd name="T18" fmla="*/ 138 w 872"/>
                <a:gd name="T19" fmla="*/ 38 h 208"/>
                <a:gd name="T20" fmla="*/ 275 w 872"/>
                <a:gd name="T21" fmla="*/ 189 h 208"/>
                <a:gd name="T22" fmla="*/ 351 w 872"/>
                <a:gd name="T23" fmla="*/ 105 h 208"/>
                <a:gd name="T24" fmla="*/ 286 w 872"/>
                <a:gd name="T25" fmla="*/ 164 h 208"/>
                <a:gd name="T26" fmla="*/ 363 w 872"/>
                <a:gd name="T27" fmla="*/ 4 h 208"/>
                <a:gd name="T28" fmla="*/ 363 w 872"/>
                <a:gd name="T29" fmla="*/ 101 h 208"/>
                <a:gd name="T30" fmla="*/ 312 w 872"/>
                <a:gd name="T31" fmla="*/ 20 h 208"/>
                <a:gd name="T32" fmla="*/ 342 w 872"/>
                <a:gd name="T33" fmla="*/ 20 h 208"/>
                <a:gd name="T34" fmla="*/ 423 w 872"/>
                <a:gd name="T35" fmla="*/ 162 h 208"/>
                <a:gd name="T36" fmla="*/ 398 w 872"/>
                <a:gd name="T37" fmla="*/ 164 h 208"/>
                <a:gd name="T38" fmla="*/ 385 w 872"/>
                <a:gd name="T39" fmla="*/ 113 h 208"/>
                <a:gd name="T40" fmla="*/ 431 w 872"/>
                <a:gd name="T41" fmla="*/ 100 h 208"/>
                <a:gd name="T42" fmla="*/ 408 w 872"/>
                <a:gd name="T43" fmla="*/ 92 h 208"/>
                <a:gd name="T44" fmla="*/ 389 w 872"/>
                <a:gd name="T45" fmla="*/ 62 h 208"/>
                <a:gd name="T46" fmla="*/ 450 w 872"/>
                <a:gd name="T47" fmla="*/ 62 h 208"/>
                <a:gd name="T48" fmla="*/ 431 w 872"/>
                <a:gd name="T49" fmla="*/ 164 h 208"/>
                <a:gd name="T50" fmla="*/ 408 w 872"/>
                <a:gd name="T51" fmla="*/ 146 h 208"/>
                <a:gd name="T52" fmla="*/ 474 w 872"/>
                <a:gd name="T53" fmla="*/ 43 h 208"/>
                <a:gd name="T54" fmla="*/ 498 w 872"/>
                <a:gd name="T55" fmla="*/ 43 h 208"/>
                <a:gd name="T56" fmla="*/ 474 w 872"/>
                <a:gd name="T57" fmla="*/ 58 h 208"/>
                <a:gd name="T58" fmla="*/ 474 w 872"/>
                <a:gd name="T59" fmla="*/ 164 h 208"/>
                <a:gd name="T60" fmla="*/ 540 w 872"/>
                <a:gd name="T61" fmla="*/ 78 h 208"/>
                <a:gd name="T62" fmla="*/ 516 w 872"/>
                <a:gd name="T63" fmla="*/ 58 h 208"/>
                <a:gd name="T64" fmla="*/ 549 w 872"/>
                <a:gd name="T65" fmla="*/ 61 h 208"/>
                <a:gd name="T66" fmla="*/ 574 w 872"/>
                <a:gd name="T67" fmla="*/ 58 h 208"/>
                <a:gd name="T68" fmla="*/ 587 w 872"/>
                <a:gd name="T69" fmla="*/ 164 h 208"/>
                <a:gd name="T70" fmla="*/ 615 w 872"/>
                <a:gd name="T71" fmla="*/ 162 h 208"/>
                <a:gd name="T72" fmla="*/ 601 w 872"/>
                <a:gd name="T73" fmla="*/ 78 h 208"/>
                <a:gd name="T74" fmla="*/ 613 w 872"/>
                <a:gd name="T75" fmla="*/ 30 h 208"/>
                <a:gd name="T76" fmla="*/ 652 w 872"/>
                <a:gd name="T77" fmla="*/ 58 h 208"/>
                <a:gd name="T78" fmla="*/ 637 w 872"/>
                <a:gd name="T79" fmla="*/ 144 h 208"/>
                <a:gd name="T80" fmla="*/ 626 w 872"/>
                <a:gd name="T81" fmla="*/ 164 h 208"/>
                <a:gd name="T82" fmla="*/ 692 w 872"/>
                <a:gd name="T83" fmla="*/ 17 h 208"/>
                <a:gd name="T84" fmla="*/ 668 w 872"/>
                <a:gd name="T85" fmla="*/ 164 h 208"/>
                <a:gd name="T86" fmla="*/ 692 w 872"/>
                <a:gd name="T87" fmla="*/ 164 h 208"/>
                <a:gd name="T88" fmla="*/ 757 w 872"/>
                <a:gd name="T89" fmla="*/ 78 h 208"/>
                <a:gd name="T90" fmla="*/ 711 w 872"/>
                <a:gd name="T91" fmla="*/ 164 h 208"/>
                <a:gd name="T92" fmla="*/ 734 w 872"/>
                <a:gd name="T93" fmla="*/ 62 h 208"/>
                <a:gd name="T94" fmla="*/ 761 w 872"/>
                <a:gd name="T95" fmla="*/ 58 h 208"/>
                <a:gd name="T96" fmla="*/ 781 w 872"/>
                <a:gd name="T97" fmla="*/ 70 h 208"/>
                <a:gd name="T98" fmla="*/ 858 w 872"/>
                <a:gd name="T99" fmla="*/ 204 h 208"/>
                <a:gd name="T100" fmla="*/ 803 w 872"/>
                <a:gd name="T101" fmla="*/ 190 h 208"/>
                <a:gd name="T102" fmla="*/ 826 w 872"/>
                <a:gd name="T103" fmla="*/ 186 h 208"/>
                <a:gd name="T104" fmla="*/ 823 w 872"/>
                <a:gd name="T105" fmla="*/ 164 h 208"/>
                <a:gd name="T106" fmla="*/ 803 w 872"/>
                <a:gd name="T107" fmla="*/ 151 h 208"/>
                <a:gd name="T108" fmla="*/ 802 w 872"/>
                <a:gd name="T109" fmla="*/ 69 h 208"/>
                <a:gd name="T110" fmla="*/ 820 w 872"/>
                <a:gd name="T111" fmla="*/ 58 h 208"/>
                <a:gd name="T112" fmla="*/ 847 w 872"/>
                <a:gd name="T113" fmla="*/ 58 h 208"/>
                <a:gd name="T114" fmla="*/ 868 w 872"/>
                <a:gd name="T115" fmla="*/ 200 h 208"/>
                <a:gd name="T116" fmla="*/ 838 w 872"/>
                <a:gd name="T117" fmla="*/ 78 h 208"/>
                <a:gd name="T118" fmla="*/ 825 w 872"/>
                <a:gd name="T119" fmla="*/ 85 h 208"/>
                <a:gd name="T120" fmla="*/ 833 w 872"/>
                <a:gd name="T121" fmla="*/ 14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2" h="208">
                  <a:moveTo>
                    <a:pt x="65" y="105"/>
                  </a:moveTo>
                  <a:lnTo>
                    <a:pt x="25" y="105"/>
                  </a:lnTo>
                  <a:lnTo>
                    <a:pt x="25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65" y="0"/>
                  </a:lnTo>
                  <a:lnTo>
                    <a:pt x="76" y="4"/>
                  </a:lnTo>
                  <a:lnTo>
                    <a:pt x="80" y="15"/>
                  </a:lnTo>
                  <a:lnTo>
                    <a:pt x="80" y="89"/>
                  </a:lnTo>
                  <a:lnTo>
                    <a:pt x="76" y="101"/>
                  </a:lnTo>
                  <a:lnTo>
                    <a:pt x="65" y="105"/>
                  </a:lnTo>
                  <a:close/>
                  <a:moveTo>
                    <a:pt x="56" y="20"/>
                  </a:moveTo>
                  <a:lnTo>
                    <a:pt x="25" y="20"/>
                  </a:lnTo>
                  <a:lnTo>
                    <a:pt x="25" y="84"/>
                  </a:lnTo>
                  <a:lnTo>
                    <a:pt x="56" y="84"/>
                  </a:lnTo>
                  <a:lnTo>
                    <a:pt x="56" y="20"/>
                  </a:lnTo>
                  <a:close/>
                  <a:moveTo>
                    <a:pt x="158" y="164"/>
                  </a:moveTo>
                  <a:lnTo>
                    <a:pt x="154" y="133"/>
                  </a:lnTo>
                  <a:lnTo>
                    <a:pt x="123" y="133"/>
                  </a:lnTo>
                  <a:lnTo>
                    <a:pt x="118" y="164"/>
                  </a:lnTo>
                  <a:lnTo>
                    <a:pt x="93" y="164"/>
                  </a:lnTo>
                  <a:lnTo>
                    <a:pt x="93" y="164"/>
                  </a:lnTo>
                  <a:lnTo>
                    <a:pt x="126" y="0"/>
                  </a:lnTo>
                  <a:lnTo>
                    <a:pt x="151" y="0"/>
                  </a:lnTo>
                  <a:lnTo>
                    <a:pt x="184" y="164"/>
                  </a:lnTo>
                  <a:lnTo>
                    <a:pt x="158" y="164"/>
                  </a:lnTo>
                  <a:close/>
                  <a:moveTo>
                    <a:pt x="138" y="38"/>
                  </a:moveTo>
                  <a:lnTo>
                    <a:pt x="126" y="112"/>
                  </a:lnTo>
                  <a:lnTo>
                    <a:pt x="150" y="112"/>
                  </a:lnTo>
                  <a:lnTo>
                    <a:pt x="138" y="38"/>
                  </a:lnTo>
                  <a:close/>
                  <a:moveTo>
                    <a:pt x="189" y="208"/>
                  </a:moveTo>
                  <a:lnTo>
                    <a:pt x="189" y="189"/>
                  </a:lnTo>
                  <a:lnTo>
                    <a:pt x="275" y="189"/>
                  </a:lnTo>
                  <a:lnTo>
                    <a:pt x="275" y="208"/>
                  </a:lnTo>
                  <a:lnTo>
                    <a:pt x="189" y="208"/>
                  </a:lnTo>
                  <a:close/>
                  <a:moveTo>
                    <a:pt x="351" y="105"/>
                  </a:moveTo>
                  <a:lnTo>
                    <a:pt x="312" y="105"/>
                  </a:lnTo>
                  <a:lnTo>
                    <a:pt x="312" y="164"/>
                  </a:lnTo>
                  <a:lnTo>
                    <a:pt x="286" y="164"/>
                  </a:lnTo>
                  <a:lnTo>
                    <a:pt x="286" y="0"/>
                  </a:lnTo>
                  <a:lnTo>
                    <a:pt x="351" y="0"/>
                  </a:lnTo>
                  <a:lnTo>
                    <a:pt x="363" y="4"/>
                  </a:lnTo>
                  <a:lnTo>
                    <a:pt x="366" y="15"/>
                  </a:lnTo>
                  <a:lnTo>
                    <a:pt x="366" y="89"/>
                  </a:lnTo>
                  <a:lnTo>
                    <a:pt x="363" y="101"/>
                  </a:lnTo>
                  <a:lnTo>
                    <a:pt x="351" y="105"/>
                  </a:lnTo>
                  <a:close/>
                  <a:moveTo>
                    <a:pt x="342" y="20"/>
                  </a:moveTo>
                  <a:lnTo>
                    <a:pt x="312" y="20"/>
                  </a:lnTo>
                  <a:lnTo>
                    <a:pt x="312" y="84"/>
                  </a:lnTo>
                  <a:lnTo>
                    <a:pt x="342" y="84"/>
                  </a:lnTo>
                  <a:lnTo>
                    <a:pt x="342" y="20"/>
                  </a:lnTo>
                  <a:close/>
                  <a:moveTo>
                    <a:pt x="431" y="164"/>
                  </a:moveTo>
                  <a:lnTo>
                    <a:pt x="431" y="160"/>
                  </a:lnTo>
                  <a:lnTo>
                    <a:pt x="423" y="162"/>
                  </a:lnTo>
                  <a:lnTo>
                    <a:pt x="414" y="163"/>
                  </a:lnTo>
                  <a:lnTo>
                    <a:pt x="405" y="164"/>
                  </a:lnTo>
                  <a:lnTo>
                    <a:pt x="398" y="164"/>
                  </a:lnTo>
                  <a:lnTo>
                    <a:pt x="387" y="162"/>
                  </a:lnTo>
                  <a:lnTo>
                    <a:pt x="385" y="152"/>
                  </a:lnTo>
                  <a:lnTo>
                    <a:pt x="385" y="113"/>
                  </a:lnTo>
                  <a:lnTo>
                    <a:pt x="387" y="104"/>
                  </a:lnTo>
                  <a:lnTo>
                    <a:pt x="398" y="100"/>
                  </a:lnTo>
                  <a:lnTo>
                    <a:pt x="431" y="100"/>
                  </a:lnTo>
                  <a:lnTo>
                    <a:pt x="431" y="75"/>
                  </a:lnTo>
                  <a:lnTo>
                    <a:pt x="408" y="75"/>
                  </a:lnTo>
                  <a:lnTo>
                    <a:pt x="408" y="92"/>
                  </a:lnTo>
                  <a:lnTo>
                    <a:pt x="386" y="92"/>
                  </a:lnTo>
                  <a:lnTo>
                    <a:pt x="386" y="71"/>
                  </a:lnTo>
                  <a:lnTo>
                    <a:pt x="389" y="62"/>
                  </a:lnTo>
                  <a:lnTo>
                    <a:pt x="400" y="58"/>
                  </a:lnTo>
                  <a:lnTo>
                    <a:pt x="440" y="58"/>
                  </a:lnTo>
                  <a:lnTo>
                    <a:pt x="450" y="62"/>
                  </a:lnTo>
                  <a:lnTo>
                    <a:pt x="454" y="71"/>
                  </a:lnTo>
                  <a:lnTo>
                    <a:pt x="454" y="164"/>
                  </a:lnTo>
                  <a:lnTo>
                    <a:pt x="431" y="164"/>
                  </a:lnTo>
                  <a:close/>
                  <a:moveTo>
                    <a:pt x="431" y="117"/>
                  </a:moveTo>
                  <a:lnTo>
                    <a:pt x="408" y="117"/>
                  </a:lnTo>
                  <a:lnTo>
                    <a:pt x="408" y="146"/>
                  </a:lnTo>
                  <a:lnTo>
                    <a:pt x="431" y="146"/>
                  </a:lnTo>
                  <a:lnTo>
                    <a:pt x="431" y="117"/>
                  </a:lnTo>
                  <a:close/>
                  <a:moveTo>
                    <a:pt x="474" y="43"/>
                  </a:moveTo>
                  <a:lnTo>
                    <a:pt x="474" y="17"/>
                  </a:lnTo>
                  <a:lnTo>
                    <a:pt x="498" y="17"/>
                  </a:lnTo>
                  <a:lnTo>
                    <a:pt x="498" y="43"/>
                  </a:lnTo>
                  <a:lnTo>
                    <a:pt x="474" y="43"/>
                  </a:lnTo>
                  <a:close/>
                  <a:moveTo>
                    <a:pt x="474" y="164"/>
                  </a:moveTo>
                  <a:lnTo>
                    <a:pt x="474" y="58"/>
                  </a:lnTo>
                  <a:lnTo>
                    <a:pt x="497" y="58"/>
                  </a:lnTo>
                  <a:lnTo>
                    <a:pt x="497" y="164"/>
                  </a:lnTo>
                  <a:lnTo>
                    <a:pt x="474" y="164"/>
                  </a:lnTo>
                  <a:close/>
                  <a:moveTo>
                    <a:pt x="563" y="164"/>
                  </a:moveTo>
                  <a:lnTo>
                    <a:pt x="563" y="78"/>
                  </a:lnTo>
                  <a:lnTo>
                    <a:pt x="540" y="78"/>
                  </a:lnTo>
                  <a:lnTo>
                    <a:pt x="540" y="164"/>
                  </a:lnTo>
                  <a:lnTo>
                    <a:pt x="516" y="164"/>
                  </a:lnTo>
                  <a:lnTo>
                    <a:pt x="516" y="58"/>
                  </a:lnTo>
                  <a:lnTo>
                    <a:pt x="540" y="58"/>
                  </a:lnTo>
                  <a:lnTo>
                    <a:pt x="540" y="62"/>
                  </a:lnTo>
                  <a:lnTo>
                    <a:pt x="549" y="61"/>
                  </a:lnTo>
                  <a:lnTo>
                    <a:pt x="557" y="59"/>
                  </a:lnTo>
                  <a:lnTo>
                    <a:pt x="567" y="58"/>
                  </a:lnTo>
                  <a:lnTo>
                    <a:pt x="574" y="58"/>
                  </a:lnTo>
                  <a:lnTo>
                    <a:pt x="584" y="61"/>
                  </a:lnTo>
                  <a:lnTo>
                    <a:pt x="587" y="70"/>
                  </a:lnTo>
                  <a:lnTo>
                    <a:pt x="587" y="164"/>
                  </a:lnTo>
                  <a:lnTo>
                    <a:pt x="563" y="164"/>
                  </a:lnTo>
                  <a:close/>
                  <a:moveTo>
                    <a:pt x="626" y="164"/>
                  </a:moveTo>
                  <a:lnTo>
                    <a:pt x="615" y="162"/>
                  </a:lnTo>
                  <a:lnTo>
                    <a:pt x="613" y="151"/>
                  </a:lnTo>
                  <a:lnTo>
                    <a:pt x="613" y="78"/>
                  </a:lnTo>
                  <a:lnTo>
                    <a:pt x="601" y="78"/>
                  </a:lnTo>
                  <a:lnTo>
                    <a:pt x="601" y="58"/>
                  </a:lnTo>
                  <a:lnTo>
                    <a:pt x="613" y="58"/>
                  </a:lnTo>
                  <a:lnTo>
                    <a:pt x="613" y="30"/>
                  </a:lnTo>
                  <a:lnTo>
                    <a:pt x="637" y="30"/>
                  </a:lnTo>
                  <a:lnTo>
                    <a:pt x="637" y="58"/>
                  </a:lnTo>
                  <a:lnTo>
                    <a:pt x="652" y="58"/>
                  </a:lnTo>
                  <a:lnTo>
                    <a:pt x="652" y="78"/>
                  </a:lnTo>
                  <a:lnTo>
                    <a:pt x="637" y="78"/>
                  </a:lnTo>
                  <a:lnTo>
                    <a:pt x="637" y="144"/>
                  </a:lnTo>
                  <a:lnTo>
                    <a:pt x="652" y="144"/>
                  </a:lnTo>
                  <a:lnTo>
                    <a:pt x="652" y="164"/>
                  </a:lnTo>
                  <a:lnTo>
                    <a:pt x="626" y="164"/>
                  </a:lnTo>
                  <a:close/>
                  <a:moveTo>
                    <a:pt x="668" y="43"/>
                  </a:moveTo>
                  <a:lnTo>
                    <a:pt x="668" y="17"/>
                  </a:lnTo>
                  <a:lnTo>
                    <a:pt x="692" y="17"/>
                  </a:lnTo>
                  <a:lnTo>
                    <a:pt x="692" y="43"/>
                  </a:lnTo>
                  <a:lnTo>
                    <a:pt x="668" y="43"/>
                  </a:lnTo>
                  <a:close/>
                  <a:moveTo>
                    <a:pt x="668" y="164"/>
                  </a:moveTo>
                  <a:lnTo>
                    <a:pt x="668" y="58"/>
                  </a:lnTo>
                  <a:lnTo>
                    <a:pt x="692" y="58"/>
                  </a:lnTo>
                  <a:lnTo>
                    <a:pt x="692" y="164"/>
                  </a:lnTo>
                  <a:lnTo>
                    <a:pt x="668" y="164"/>
                  </a:lnTo>
                  <a:close/>
                  <a:moveTo>
                    <a:pt x="757" y="164"/>
                  </a:moveTo>
                  <a:lnTo>
                    <a:pt x="757" y="78"/>
                  </a:lnTo>
                  <a:lnTo>
                    <a:pt x="734" y="78"/>
                  </a:lnTo>
                  <a:lnTo>
                    <a:pt x="734" y="164"/>
                  </a:lnTo>
                  <a:lnTo>
                    <a:pt x="711" y="164"/>
                  </a:lnTo>
                  <a:lnTo>
                    <a:pt x="711" y="58"/>
                  </a:lnTo>
                  <a:lnTo>
                    <a:pt x="734" y="58"/>
                  </a:lnTo>
                  <a:lnTo>
                    <a:pt x="734" y="62"/>
                  </a:lnTo>
                  <a:lnTo>
                    <a:pt x="744" y="61"/>
                  </a:lnTo>
                  <a:lnTo>
                    <a:pt x="752" y="59"/>
                  </a:lnTo>
                  <a:lnTo>
                    <a:pt x="761" y="58"/>
                  </a:lnTo>
                  <a:lnTo>
                    <a:pt x="768" y="58"/>
                  </a:lnTo>
                  <a:lnTo>
                    <a:pt x="779" y="61"/>
                  </a:lnTo>
                  <a:lnTo>
                    <a:pt x="781" y="70"/>
                  </a:lnTo>
                  <a:lnTo>
                    <a:pt x="781" y="164"/>
                  </a:lnTo>
                  <a:lnTo>
                    <a:pt x="757" y="164"/>
                  </a:lnTo>
                  <a:close/>
                  <a:moveTo>
                    <a:pt x="858" y="204"/>
                  </a:moveTo>
                  <a:lnTo>
                    <a:pt x="816" y="204"/>
                  </a:lnTo>
                  <a:lnTo>
                    <a:pt x="806" y="200"/>
                  </a:lnTo>
                  <a:lnTo>
                    <a:pt x="803" y="190"/>
                  </a:lnTo>
                  <a:lnTo>
                    <a:pt x="803" y="173"/>
                  </a:lnTo>
                  <a:lnTo>
                    <a:pt x="826" y="173"/>
                  </a:lnTo>
                  <a:lnTo>
                    <a:pt x="826" y="186"/>
                  </a:lnTo>
                  <a:lnTo>
                    <a:pt x="847" y="186"/>
                  </a:lnTo>
                  <a:lnTo>
                    <a:pt x="847" y="164"/>
                  </a:lnTo>
                  <a:lnTo>
                    <a:pt x="823" y="164"/>
                  </a:lnTo>
                  <a:lnTo>
                    <a:pt x="814" y="162"/>
                  </a:lnTo>
                  <a:lnTo>
                    <a:pt x="807" y="158"/>
                  </a:lnTo>
                  <a:lnTo>
                    <a:pt x="803" y="151"/>
                  </a:lnTo>
                  <a:lnTo>
                    <a:pt x="800" y="143"/>
                  </a:lnTo>
                  <a:lnTo>
                    <a:pt x="800" y="77"/>
                  </a:lnTo>
                  <a:lnTo>
                    <a:pt x="802" y="69"/>
                  </a:lnTo>
                  <a:lnTo>
                    <a:pt x="806" y="63"/>
                  </a:lnTo>
                  <a:lnTo>
                    <a:pt x="812" y="59"/>
                  </a:lnTo>
                  <a:lnTo>
                    <a:pt x="820" y="58"/>
                  </a:lnTo>
                  <a:lnTo>
                    <a:pt x="830" y="59"/>
                  </a:lnTo>
                  <a:lnTo>
                    <a:pt x="847" y="62"/>
                  </a:lnTo>
                  <a:lnTo>
                    <a:pt x="847" y="58"/>
                  </a:lnTo>
                  <a:lnTo>
                    <a:pt x="872" y="58"/>
                  </a:lnTo>
                  <a:lnTo>
                    <a:pt x="872" y="190"/>
                  </a:lnTo>
                  <a:lnTo>
                    <a:pt x="868" y="200"/>
                  </a:lnTo>
                  <a:lnTo>
                    <a:pt x="858" y="204"/>
                  </a:lnTo>
                  <a:close/>
                  <a:moveTo>
                    <a:pt x="847" y="79"/>
                  </a:moveTo>
                  <a:lnTo>
                    <a:pt x="838" y="78"/>
                  </a:lnTo>
                  <a:lnTo>
                    <a:pt x="833" y="78"/>
                  </a:lnTo>
                  <a:lnTo>
                    <a:pt x="827" y="79"/>
                  </a:lnTo>
                  <a:lnTo>
                    <a:pt x="825" y="85"/>
                  </a:lnTo>
                  <a:lnTo>
                    <a:pt x="825" y="136"/>
                  </a:lnTo>
                  <a:lnTo>
                    <a:pt x="827" y="143"/>
                  </a:lnTo>
                  <a:lnTo>
                    <a:pt x="833" y="144"/>
                  </a:lnTo>
                  <a:lnTo>
                    <a:pt x="847" y="144"/>
                  </a:lnTo>
                  <a:lnTo>
                    <a:pt x="847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2966" y="1992"/>
              <a:ext cx="454" cy="104"/>
            </a:xfrm>
            <a:custGeom>
              <a:avLst/>
              <a:gdLst>
                <a:gd name="T0" fmla="*/ 77 w 907"/>
                <a:gd name="T1" fmla="*/ 77 h 209"/>
                <a:gd name="T2" fmla="*/ 44 w 907"/>
                <a:gd name="T3" fmla="*/ 151 h 209"/>
                <a:gd name="T4" fmla="*/ 24 w 907"/>
                <a:gd name="T5" fmla="*/ 83 h 209"/>
                <a:gd name="T6" fmla="*/ 0 w 907"/>
                <a:gd name="T7" fmla="*/ 0 h 209"/>
                <a:gd name="T8" fmla="*/ 50 w 907"/>
                <a:gd name="T9" fmla="*/ 94 h 209"/>
                <a:gd name="T10" fmla="*/ 51 w 907"/>
                <a:gd name="T11" fmla="*/ 91 h 209"/>
                <a:gd name="T12" fmla="*/ 99 w 907"/>
                <a:gd name="T13" fmla="*/ 166 h 209"/>
                <a:gd name="T14" fmla="*/ 137 w 907"/>
                <a:gd name="T15" fmla="*/ 166 h 209"/>
                <a:gd name="T16" fmla="*/ 122 w 907"/>
                <a:gd name="T17" fmla="*/ 0 h 209"/>
                <a:gd name="T18" fmla="*/ 180 w 907"/>
                <a:gd name="T19" fmla="*/ 144 h 209"/>
                <a:gd name="T20" fmla="*/ 205 w 907"/>
                <a:gd name="T21" fmla="*/ 151 h 209"/>
                <a:gd name="T22" fmla="*/ 217 w 907"/>
                <a:gd name="T23" fmla="*/ 209 h 209"/>
                <a:gd name="T24" fmla="*/ 303 w 907"/>
                <a:gd name="T25" fmla="*/ 209 h 209"/>
                <a:gd name="T26" fmla="*/ 391 w 907"/>
                <a:gd name="T27" fmla="*/ 83 h 209"/>
                <a:gd name="T28" fmla="*/ 371 w 907"/>
                <a:gd name="T29" fmla="*/ 151 h 209"/>
                <a:gd name="T30" fmla="*/ 338 w 907"/>
                <a:gd name="T31" fmla="*/ 77 h 209"/>
                <a:gd name="T32" fmla="*/ 314 w 907"/>
                <a:gd name="T33" fmla="*/ 166 h 209"/>
                <a:gd name="T34" fmla="*/ 364 w 907"/>
                <a:gd name="T35" fmla="*/ 91 h 209"/>
                <a:gd name="T36" fmla="*/ 364 w 907"/>
                <a:gd name="T37" fmla="*/ 95 h 209"/>
                <a:gd name="T38" fmla="*/ 414 w 907"/>
                <a:gd name="T39" fmla="*/ 0 h 209"/>
                <a:gd name="T40" fmla="*/ 483 w 907"/>
                <a:gd name="T41" fmla="*/ 166 h 209"/>
                <a:gd name="T42" fmla="*/ 465 w 907"/>
                <a:gd name="T43" fmla="*/ 164 h 209"/>
                <a:gd name="T44" fmla="*/ 438 w 907"/>
                <a:gd name="T45" fmla="*/ 163 h 209"/>
                <a:gd name="T46" fmla="*/ 460 w 907"/>
                <a:gd name="T47" fmla="*/ 59 h 209"/>
                <a:gd name="T48" fmla="*/ 483 w 907"/>
                <a:gd name="T49" fmla="*/ 59 h 209"/>
                <a:gd name="T50" fmla="*/ 483 w 907"/>
                <a:gd name="T51" fmla="*/ 166 h 209"/>
                <a:gd name="T52" fmla="*/ 528 w 907"/>
                <a:gd name="T53" fmla="*/ 162 h 209"/>
                <a:gd name="T54" fmla="*/ 549 w 907"/>
                <a:gd name="T55" fmla="*/ 129 h 209"/>
                <a:gd name="T56" fmla="*/ 569 w 907"/>
                <a:gd name="T57" fmla="*/ 131 h 209"/>
                <a:gd name="T58" fmla="*/ 526 w 907"/>
                <a:gd name="T59" fmla="*/ 97 h 209"/>
                <a:gd name="T60" fmla="*/ 539 w 907"/>
                <a:gd name="T61" fmla="*/ 59 h 209"/>
                <a:gd name="T62" fmla="*/ 592 w 907"/>
                <a:gd name="T63" fmla="*/ 72 h 209"/>
                <a:gd name="T64" fmla="*/ 569 w 907"/>
                <a:gd name="T65" fmla="*/ 77 h 209"/>
                <a:gd name="T66" fmla="*/ 585 w 907"/>
                <a:gd name="T67" fmla="*/ 114 h 209"/>
                <a:gd name="T68" fmla="*/ 593 w 907"/>
                <a:gd name="T69" fmla="*/ 152 h 209"/>
                <a:gd name="T70" fmla="*/ 667 w 907"/>
                <a:gd name="T71" fmla="*/ 166 h 209"/>
                <a:gd name="T72" fmla="*/ 612 w 907"/>
                <a:gd name="T73" fmla="*/ 152 h 209"/>
                <a:gd name="T74" fmla="*/ 626 w 907"/>
                <a:gd name="T75" fmla="*/ 59 h 209"/>
                <a:gd name="T76" fmla="*/ 681 w 907"/>
                <a:gd name="T77" fmla="*/ 72 h 209"/>
                <a:gd name="T78" fmla="*/ 635 w 907"/>
                <a:gd name="T79" fmla="*/ 118 h 209"/>
                <a:gd name="T80" fmla="*/ 657 w 907"/>
                <a:gd name="T81" fmla="*/ 129 h 209"/>
                <a:gd name="T82" fmla="*/ 677 w 907"/>
                <a:gd name="T83" fmla="*/ 162 h 209"/>
                <a:gd name="T84" fmla="*/ 635 w 907"/>
                <a:gd name="T85" fmla="*/ 77 h 209"/>
                <a:gd name="T86" fmla="*/ 657 w 907"/>
                <a:gd name="T87" fmla="*/ 77 h 209"/>
                <a:gd name="T88" fmla="*/ 739 w 907"/>
                <a:gd name="T89" fmla="*/ 163 h 209"/>
                <a:gd name="T90" fmla="*/ 713 w 907"/>
                <a:gd name="T91" fmla="*/ 166 h 209"/>
                <a:gd name="T92" fmla="*/ 700 w 907"/>
                <a:gd name="T93" fmla="*/ 59 h 209"/>
                <a:gd name="T94" fmla="*/ 747 w 907"/>
                <a:gd name="T95" fmla="*/ 145 h 209"/>
                <a:gd name="T96" fmla="*/ 771 w 907"/>
                <a:gd name="T97" fmla="*/ 166 h 209"/>
                <a:gd name="T98" fmla="*/ 883 w 907"/>
                <a:gd name="T99" fmla="*/ 79 h 209"/>
                <a:gd name="T100" fmla="*/ 837 w 907"/>
                <a:gd name="T101" fmla="*/ 166 h 209"/>
                <a:gd name="T102" fmla="*/ 814 w 907"/>
                <a:gd name="T103" fmla="*/ 166 h 209"/>
                <a:gd name="T104" fmla="*/ 814 w 907"/>
                <a:gd name="T105" fmla="*/ 59 h 209"/>
                <a:gd name="T106" fmla="*/ 831 w 907"/>
                <a:gd name="T107" fmla="*/ 60 h 209"/>
                <a:gd name="T108" fmla="*/ 855 w 907"/>
                <a:gd name="T109" fmla="*/ 59 h 209"/>
                <a:gd name="T110" fmla="*/ 876 w 907"/>
                <a:gd name="T111" fmla="*/ 60 h 209"/>
                <a:gd name="T112" fmla="*/ 905 w 907"/>
                <a:gd name="T113" fmla="*/ 62 h 209"/>
                <a:gd name="T114" fmla="*/ 883 w 907"/>
                <a:gd name="T115" fmla="*/ 16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7" h="209">
                  <a:moveTo>
                    <a:pt x="77" y="166"/>
                  </a:moveTo>
                  <a:lnTo>
                    <a:pt x="77" y="83"/>
                  </a:lnTo>
                  <a:lnTo>
                    <a:pt x="77" y="77"/>
                  </a:lnTo>
                  <a:lnTo>
                    <a:pt x="78" y="66"/>
                  </a:lnTo>
                  <a:lnTo>
                    <a:pt x="56" y="151"/>
                  </a:lnTo>
                  <a:lnTo>
                    <a:pt x="44" y="151"/>
                  </a:lnTo>
                  <a:lnTo>
                    <a:pt x="23" y="66"/>
                  </a:lnTo>
                  <a:lnTo>
                    <a:pt x="24" y="77"/>
                  </a:lnTo>
                  <a:lnTo>
                    <a:pt x="24" y="83"/>
                  </a:lnTo>
                  <a:lnTo>
                    <a:pt x="24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23" y="0"/>
                  </a:lnTo>
                  <a:lnTo>
                    <a:pt x="50" y="91"/>
                  </a:lnTo>
                  <a:lnTo>
                    <a:pt x="50" y="94"/>
                  </a:lnTo>
                  <a:lnTo>
                    <a:pt x="50" y="99"/>
                  </a:lnTo>
                  <a:lnTo>
                    <a:pt x="50" y="95"/>
                  </a:lnTo>
                  <a:lnTo>
                    <a:pt x="51" y="91"/>
                  </a:lnTo>
                  <a:lnTo>
                    <a:pt x="77" y="0"/>
                  </a:lnTo>
                  <a:lnTo>
                    <a:pt x="99" y="0"/>
                  </a:lnTo>
                  <a:lnTo>
                    <a:pt x="99" y="166"/>
                  </a:lnTo>
                  <a:lnTo>
                    <a:pt x="77" y="166"/>
                  </a:lnTo>
                  <a:close/>
                  <a:moveTo>
                    <a:pt x="190" y="166"/>
                  </a:moveTo>
                  <a:lnTo>
                    <a:pt x="137" y="166"/>
                  </a:lnTo>
                  <a:lnTo>
                    <a:pt x="126" y="162"/>
                  </a:lnTo>
                  <a:lnTo>
                    <a:pt x="122" y="151"/>
                  </a:lnTo>
                  <a:lnTo>
                    <a:pt x="122" y="0"/>
                  </a:lnTo>
                  <a:lnTo>
                    <a:pt x="147" y="0"/>
                  </a:lnTo>
                  <a:lnTo>
                    <a:pt x="147" y="144"/>
                  </a:lnTo>
                  <a:lnTo>
                    <a:pt x="180" y="144"/>
                  </a:lnTo>
                  <a:lnTo>
                    <a:pt x="180" y="0"/>
                  </a:lnTo>
                  <a:lnTo>
                    <a:pt x="205" y="0"/>
                  </a:lnTo>
                  <a:lnTo>
                    <a:pt x="205" y="151"/>
                  </a:lnTo>
                  <a:lnTo>
                    <a:pt x="201" y="162"/>
                  </a:lnTo>
                  <a:lnTo>
                    <a:pt x="190" y="166"/>
                  </a:lnTo>
                  <a:close/>
                  <a:moveTo>
                    <a:pt x="217" y="209"/>
                  </a:moveTo>
                  <a:lnTo>
                    <a:pt x="217" y="190"/>
                  </a:lnTo>
                  <a:lnTo>
                    <a:pt x="303" y="190"/>
                  </a:lnTo>
                  <a:lnTo>
                    <a:pt x="303" y="209"/>
                  </a:lnTo>
                  <a:lnTo>
                    <a:pt x="217" y="209"/>
                  </a:lnTo>
                  <a:close/>
                  <a:moveTo>
                    <a:pt x="391" y="166"/>
                  </a:moveTo>
                  <a:lnTo>
                    <a:pt x="391" y="83"/>
                  </a:lnTo>
                  <a:lnTo>
                    <a:pt x="391" y="77"/>
                  </a:lnTo>
                  <a:lnTo>
                    <a:pt x="392" y="66"/>
                  </a:lnTo>
                  <a:lnTo>
                    <a:pt x="371" y="151"/>
                  </a:lnTo>
                  <a:lnTo>
                    <a:pt x="358" y="151"/>
                  </a:lnTo>
                  <a:lnTo>
                    <a:pt x="337" y="66"/>
                  </a:lnTo>
                  <a:lnTo>
                    <a:pt x="338" y="77"/>
                  </a:lnTo>
                  <a:lnTo>
                    <a:pt x="338" y="83"/>
                  </a:lnTo>
                  <a:lnTo>
                    <a:pt x="338" y="166"/>
                  </a:lnTo>
                  <a:lnTo>
                    <a:pt x="314" y="166"/>
                  </a:lnTo>
                  <a:lnTo>
                    <a:pt x="314" y="0"/>
                  </a:lnTo>
                  <a:lnTo>
                    <a:pt x="338" y="0"/>
                  </a:lnTo>
                  <a:lnTo>
                    <a:pt x="364" y="91"/>
                  </a:lnTo>
                  <a:lnTo>
                    <a:pt x="364" y="94"/>
                  </a:lnTo>
                  <a:lnTo>
                    <a:pt x="364" y="99"/>
                  </a:lnTo>
                  <a:lnTo>
                    <a:pt x="364" y="95"/>
                  </a:lnTo>
                  <a:lnTo>
                    <a:pt x="365" y="91"/>
                  </a:lnTo>
                  <a:lnTo>
                    <a:pt x="391" y="0"/>
                  </a:lnTo>
                  <a:lnTo>
                    <a:pt x="414" y="0"/>
                  </a:lnTo>
                  <a:lnTo>
                    <a:pt x="414" y="166"/>
                  </a:lnTo>
                  <a:lnTo>
                    <a:pt x="391" y="166"/>
                  </a:lnTo>
                  <a:close/>
                  <a:moveTo>
                    <a:pt x="483" y="166"/>
                  </a:moveTo>
                  <a:lnTo>
                    <a:pt x="483" y="162"/>
                  </a:lnTo>
                  <a:lnTo>
                    <a:pt x="473" y="163"/>
                  </a:lnTo>
                  <a:lnTo>
                    <a:pt x="465" y="164"/>
                  </a:lnTo>
                  <a:lnTo>
                    <a:pt x="456" y="166"/>
                  </a:lnTo>
                  <a:lnTo>
                    <a:pt x="449" y="166"/>
                  </a:lnTo>
                  <a:lnTo>
                    <a:pt x="438" y="163"/>
                  </a:lnTo>
                  <a:lnTo>
                    <a:pt x="435" y="152"/>
                  </a:lnTo>
                  <a:lnTo>
                    <a:pt x="435" y="59"/>
                  </a:lnTo>
                  <a:lnTo>
                    <a:pt x="460" y="59"/>
                  </a:lnTo>
                  <a:lnTo>
                    <a:pt x="460" y="145"/>
                  </a:lnTo>
                  <a:lnTo>
                    <a:pt x="483" y="145"/>
                  </a:lnTo>
                  <a:lnTo>
                    <a:pt x="483" y="59"/>
                  </a:lnTo>
                  <a:lnTo>
                    <a:pt x="505" y="59"/>
                  </a:lnTo>
                  <a:lnTo>
                    <a:pt x="505" y="166"/>
                  </a:lnTo>
                  <a:lnTo>
                    <a:pt x="483" y="166"/>
                  </a:lnTo>
                  <a:close/>
                  <a:moveTo>
                    <a:pt x="580" y="166"/>
                  </a:moveTo>
                  <a:lnTo>
                    <a:pt x="539" y="166"/>
                  </a:lnTo>
                  <a:lnTo>
                    <a:pt x="528" y="162"/>
                  </a:lnTo>
                  <a:lnTo>
                    <a:pt x="526" y="152"/>
                  </a:lnTo>
                  <a:lnTo>
                    <a:pt x="526" y="129"/>
                  </a:lnTo>
                  <a:lnTo>
                    <a:pt x="549" y="129"/>
                  </a:lnTo>
                  <a:lnTo>
                    <a:pt x="549" y="147"/>
                  </a:lnTo>
                  <a:lnTo>
                    <a:pt x="569" y="147"/>
                  </a:lnTo>
                  <a:lnTo>
                    <a:pt x="569" y="131"/>
                  </a:lnTo>
                  <a:lnTo>
                    <a:pt x="532" y="109"/>
                  </a:lnTo>
                  <a:lnTo>
                    <a:pt x="527" y="104"/>
                  </a:lnTo>
                  <a:lnTo>
                    <a:pt x="526" y="97"/>
                  </a:lnTo>
                  <a:lnTo>
                    <a:pt x="526" y="72"/>
                  </a:lnTo>
                  <a:lnTo>
                    <a:pt x="528" y="62"/>
                  </a:lnTo>
                  <a:lnTo>
                    <a:pt x="539" y="59"/>
                  </a:lnTo>
                  <a:lnTo>
                    <a:pt x="580" y="59"/>
                  </a:lnTo>
                  <a:lnTo>
                    <a:pt x="589" y="62"/>
                  </a:lnTo>
                  <a:lnTo>
                    <a:pt x="592" y="72"/>
                  </a:lnTo>
                  <a:lnTo>
                    <a:pt x="592" y="93"/>
                  </a:lnTo>
                  <a:lnTo>
                    <a:pt x="569" y="93"/>
                  </a:lnTo>
                  <a:lnTo>
                    <a:pt x="569" y="77"/>
                  </a:lnTo>
                  <a:lnTo>
                    <a:pt x="549" y="77"/>
                  </a:lnTo>
                  <a:lnTo>
                    <a:pt x="549" y="93"/>
                  </a:lnTo>
                  <a:lnTo>
                    <a:pt x="585" y="114"/>
                  </a:lnTo>
                  <a:lnTo>
                    <a:pt x="590" y="118"/>
                  </a:lnTo>
                  <a:lnTo>
                    <a:pt x="593" y="125"/>
                  </a:lnTo>
                  <a:lnTo>
                    <a:pt x="593" y="152"/>
                  </a:lnTo>
                  <a:lnTo>
                    <a:pt x="589" y="162"/>
                  </a:lnTo>
                  <a:lnTo>
                    <a:pt x="580" y="166"/>
                  </a:lnTo>
                  <a:close/>
                  <a:moveTo>
                    <a:pt x="667" y="166"/>
                  </a:moveTo>
                  <a:lnTo>
                    <a:pt x="626" y="166"/>
                  </a:lnTo>
                  <a:lnTo>
                    <a:pt x="615" y="162"/>
                  </a:lnTo>
                  <a:lnTo>
                    <a:pt x="612" y="152"/>
                  </a:lnTo>
                  <a:lnTo>
                    <a:pt x="612" y="72"/>
                  </a:lnTo>
                  <a:lnTo>
                    <a:pt x="615" y="62"/>
                  </a:lnTo>
                  <a:lnTo>
                    <a:pt x="626" y="59"/>
                  </a:lnTo>
                  <a:lnTo>
                    <a:pt x="667" y="59"/>
                  </a:lnTo>
                  <a:lnTo>
                    <a:pt x="677" y="62"/>
                  </a:lnTo>
                  <a:lnTo>
                    <a:pt x="681" y="72"/>
                  </a:lnTo>
                  <a:lnTo>
                    <a:pt x="681" y="112"/>
                  </a:lnTo>
                  <a:lnTo>
                    <a:pt x="674" y="118"/>
                  </a:lnTo>
                  <a:lnTo>
                    <a:pt x="635" y="118"/>
                  </a:lnTo>
                  <a:lnTo>
                    <a:pt x="635" y="148"/>
                  </a:lnTo>
                  <a:lnTo>
                    <a:pt x="657" y="148"/>
                  </a:lnTo>
                  <a:lnTo>
                    <a:pt x="657" y="129"/>
                  </a:lnTo>
                  <a:lnTo>
                    <a:pt x="681" y="129"/>
                  </a:lnTo>
                  <a:lnTo>
                    <a:pt x="681" y="152"/>
                  </a:lnTo>
                  <a:lnTo>
                    <a:pt x="677" y="162"/>
                  </a:lnTo>
                  <a:lnTo>
                    <a:pt x="667" y="166"/>
                  </a:lnTo>
                  <a:close/>
                  <a:moveTo>
                    <a:pt x="657" y="77"/>
                  </a:moveTo>
                  <a:lnTo>
                    <a:pt x="635" y="77"/>
                  </a:lnTo>
                  <a:lnTo>
                    <a:pt x="635" y="102"/>
                  </a:lnTo>
                  <a:lnTo>
                    <a:pt x="657" y="102"/>
                  </a:lnTo>
                  <a:lnTo>
                    <a:pt x="657" y="77"/>
                  </a:lnTo>
                  <a:close/>
                  <a:moveTo>
                    <a:pt x="747" y="166"/>
                  </a:moveTo>
                  <a:lnTo>
                    <a:pt x="747" y="162"/>
                  </a:lnTo>
                  <a:lnTo>
                    <a:pt x="739" y="163"/>
                  </a:lnTo>
                  <a:lnTo>
                    <a:pt x="729" y="164"/>
                  </a:lnTo>
                  <a:lnTo>
                    <a:pt x="720" y="166"/>
                  </a:lnTo>
                  <a:lnTo>
                    <a:pt x="713" y="166"/>
                  </a:lnTo>
                  <a:lnTo>
                    <a:pt x="704" y="163"/>
                  </a:lnTo>
                  <a:lnTo>
                    <a:pt x="700" y="152"/>
                  </a:lnTo>
                  <a:lnTo>
                    <a:pt x="700" y="59"/>
                  </a:lnTo>
                  <a:lnTo>
                    <a:pt x="724" y="59"/>
                  </a:lnTo>
                  <a:lnTo>
                    <a:pt x="724" y="145"/>
                  </a:lnTo>
                  <a:lnTo>
                    <a:pt x="747" y="145"/>
                  </a:lnTo>
                  <a:lnTo>
                    <a:pt x="747" y="59"/>
                  </a:lnTo>
                  <a:lnTo>
                    <a:pt x="771" y="59"/>
                  </a:lnTo>
                  <a:lnTo>
                    <a:pt x="771" y="166"/>
                  </a:lnTo>
                  <a:lnTo>
                    <a:pt x="747" y="166"/>
                  </a:lnTo>
                  <a:close/>
                  <a:moveTo>
                    <a:pt x="883" y="166"/>
                  </a:moveTo>
                  <a:lnTo>
                    <a:pt x="883" y="79"/>
                  </a:lnTo>
                  <a:lnTo>
                    <a:pt x="862" y="79"/>
                  </a:lnTo>
                  <a:lnTo>
                    <a:pt x="862" y="166"/>
                  </a:lnTo>
                  <a:lnTo>
                    <a:pt x="837" y="166"/>
                  </a:lnTo>
                  <a:lnTo>
                    <a:pt x="837" y="79"/>
                  </a:lnTo>
                  <a:lnTo>
                    <a:pt x="814" y="79"/>
                  </a:lnTo>
                  <a:lnTo>
                    <a:pt x="814" y="166"/>
                  </a:lnTo>
                  <a:lnTo>
                    <a:pt x="790" y="166"/>
                  </a:lnTo>
                  <a:lnTo>
                    <a:pt x="790" y="59"/>
                  </a:lnTo>
                  <a:lnTo>
                    <a:pt x="814" y="59"/>
                  </a:lnTo>
                  <a:lnTo>
                    <a:pt x="814" y="63"/>
                  </a:lnTo>
                  <a:lnTo>
                    <a:pt x="822" y="62"/>
                  </a:lnTo>
                  <a:lnTo>
                    <a:pt x="831" y="60"/>
                  </a:lnTo>
                  <a:lnTo>
                    <a:pt x="840" y="59"/>
                  </a:lnTo>
                  <a:lnTo>
                    <a:pt x="848" y="59"/>
                  </a:lnTo>
                  <a:lnTo>
                    <a:pt x="855" y="59"/>
                  </a:lnTo>
                  <a:lnTo>
                    <a:pt x="859" y="63"/>
                  </a:lnTo>
                  <a:lnTo>
                    <a:pt x="868" y="62"/>
                  </a:lnTo>
                  <a:lnTo>
                    <a:pt x="876" y="60"/>
                  </a:lnTo>
                  <a:lnTo>
                    <a:pt x="887" y="59"/>
                  </a:lnTo>
                  <a:lnTo>
                    <a:pt x="894" y="59"/>
                  </a:lnTo>
                  <a:lnTo>
                    <a:pt x="905" y="62"/>
                  </a:lnTo>
                  <a:lnTo>
                    <a:pt x="907" y="71"/>
                  </a:lnTo>
                  <a:lnTo>
                    <a:pt x="907" y="166"/>
                  </a:lnTo>
                  <a:lnTo>
                    <a:pt x="883" y="1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2653" y="3566"/>
              <a:ext cx="897" cy="105"/>
            </a:xfrm>
            <a:custGeom>
              <a:avLst/>
              <a:gdLst>
                <a:gd name="T0" fmla="*/ 65 w 1794"/>
                <a:gd name="T1" fmla="*/ 0 h 209"/>
                <a:gd name="T2" fmla="*/ 56 w 1794"/>
                <a:gd name="T3" fmla="*/ 21 h 209"/>
                <a:gd name="T4" fmla="*/ 154 w 1794"/>
                <a:gd name="T5" fmla="*/ 133 h 209"/>
                <a:gd name="T6" fmla="*/ 153 w 1794"/>
                <a:gd name="T7" fmla="*/ 0 h 209"/>
                <a:gd name="T8" fmla="*/ 139 w 1794"/>
                <a:gd name="T9" fmla="*/ 39 h 209"/>
                <a:gd name="T10" fmla="*/ 350 w 1794"/>
                <a:gd name="T11" fmla="*/ 166 h 209"/>
                <a:gd name="T12" fmla="*/ 288 w 1794"/>
                <a:gd name="T13" fmla="*/ 0 h 209"/>
                <a:gd name="T14" fmla="*/ 371 w 1794"/>
                <a:gd name="T15" fmla="*/ 0 h 209"/>
                <a:gd name="T16" fmla="*/ 412 w 1794"/>
                <a:gd name="T17" fmla="*/ 166 h 209"/>
                <a:gd name="T18" fmla="*/ 452 w 1794"/>
                <a:gd name="T19" fmla="*/ 166 h 209"/>
                <a:gd name="T20" fmla="*/ 568 w 1794"/>
                <a:gd name="T21" fmla="*/ 84 h 209"/>
                <a:gd name="T22" fmla="*/ 516 w 1794"/>
                <a:gd name="T23" fmla="*/ 77 h 209"/>
                <a:gd name="T24" fmla="*/ 542 w 1794"/>
                <a:gd name="T25" fmla="*/ 92 h 209"/>
                <a:gd name="T26" fmla="*/ 592 w 1794"/>
                <a:gd name="T27" fmla="*/ 0 h 209"/>
                <a:gd name="T28" fmla="*/ 691 w 1794"/>
                <a:gd name="T29" fmla="*/ 209 h 209"/>
                <a:gd name="T30" fmla="*/ 702 w 1794"/>
                <a:gd name="T31" fmla="*/ 0 h 209"/>
                <a:gd name="T32" fmla="*/ 766 w 1794"/>
                <a:gd name="T33" fmla="*/ 105 h 209"/>
                <a:gd name="T34" fmla="*/ 846 w 1794"/>
                <a:gd name="T35" fmla="*/ 166 h 209"/>
                <a:gd name="T36" fmla="*/ 803 w 1794"/>
                <a:gd name="T37" fmla="*/ 163 h 209"/>
                <a:gd name="T38" fmla="*/ 846 w 1794"/>
                <a:gd name="T39" fmla="*/ 77 h 209"/>
                <a:gd name="T40" fmla="*/ 815 w 1794"/>
                <a:gd name="T41" fmla="*/ 59 h 209"/>
                <a:gd name="T42" fmla="*/ 846 w 1794"/>
                <a:gd name="T43" fmla="*/ 117 h 209"/>
                <a:gd name="T44" fmla="*/ 889 w 1794"/>
                <a:gd name="T45" fmla="*/ 19 h 209"/>
                <a:gd name="T46" fmla="*/ 913 w 1794"/>
                <a:gd name="T47" fmla="*/ 59 h 209"/>
                <a:gd name="T48" fmla="*/ 955 w 1794"/>
                <a:gd name="T49" fmla="*/ 166 h 209"/>
                <a:gd name="T50" fmla="*/ 973 w 1794"/>
                <a:gd name="T51" fmla="*/ 61 h 209"/>
                <a:gd name="T52" fmla="*/ 978 w 1794"/>
                <a:gd name="T53" fmla="*/ 166 h 209"/>
                <a:gd name="T54" fmla="*/ 1016 w 1794"/>
                <a:gd name="T55" fmla="*/ 59 h 209"/>
                <a:gd name="T56" fmla="*/ 1067 w 1794"/>
                <a:gd name="T57" fmla="*/ 79 h 209"/>
                <a:gd name="T58" fmla="*/ 1083 w 1794"/>
                <a:gd name="T59" fmla="*/ 43 h 209"/>
                <a:gd name="T60" fmla="*/ 1083 w 1794"/>
                <a:gd name="T61" fmla="*/ 59 h 209"/>
                <a:gd name="T62" fmla="*/ 1151 w 1794"/>
                <a:gd name="T63" fmla="*/ 79 h 209"/>
                <a:gd name="T64" fmla="*/ 1159 w 1794"/>
                <a:gd name="T65" fmla="*/ 62 h 209"/>
                <a:gd name="T66" fmla="*/ 1197 w 1794"/>
                <a:gd name="T67" fmla="*/ 166 h 209"/>
                <a:gd name="T68" fmla="*/ 1218 w 1794"/>
                <a:gd name="T69" fmla="*/ 174 h 209"/>
                <a:gd name="T70" fmla="*/ 1229 w 1794"/>
                <a:gd name="T71" fmla="*/ 163 h 209"/>
                <a:gd name="T72" fmla="*/ 1221 w 1794"/>
                <a:gd name="T73" fmla="*/ 63 h 209"/>
                <a:gd name="T74" fmla="*/ 1287 w 1794"/>
                <a:gd name="T75" fmla="*/ 59 h 209"/>
                <a:gd name="T76" fmla="*/ 1248 w 1794"/>
                <a:gd name="T77" fmla="*/ 78 h 209"/>
                <a:gd name="T78" fmla="*/ 1263 w 1794"/>
                <a:gd name="T79" fmla="*/ 146 h 209"/>
                <a:gd name="T80" fmla="*/ 1298 w 1794"/>
                <a:gd name="T81" fmla="*/ 209 h 209"/>
                <a:gd name="T82" fmla="*/ 1395 w 1794"/>
                <a:gd name="T83" fmla="*/ 166 h 209"/>
                <a:gd name="T84" fmla="*/ 1454 w 1794"/>
                <a:gd name="T85" fmla="*/ 0 h 209"/>
                <a:gd name="T86" fmla="*/ 1538 w 1794"/>
                <a:gd name="T87" fmla="*/ 163 h 209"/>
                <a:gd name="T88" fmla="*/ 1500 w 1794"/>
                <a:gd name="T89" fmla="*/ 115 h 209"/>
                <a:gd name="T90" fmla="*/ 1523 w 1794"/>
                <a:gd name="T91" fmla="*/ 92 h 209"/>
                <a:gd name="T92" fmla="*/ 1565 w 1794"/>
                <a:gd name="T93" fmla="*/ 62 h 209"/>
                <a:gd name="T94" fmla="*/ 1523 w 1794"/>
                <a:gd name="T95" fmla="*/ 147 h 209"/>
                <a:gd name="T96" fmla="*/ 1659 w 1794"/>
                <a:gd name="T97" fmla="*/ 166 h 209"/>
                <a:gd name="T98" fmla="*/ 1588 w 1794"/>
                <a:gd name="T99" fmla="*/ 59 h 209"/>
                <a:gd name="T100" fmla="*/ 1646 w 1794"/>
                <a:gd name="T101" fmla="*/ 58 h 209"/>
                <a:gd name="T102" fmla="*/ 1692 w 1794"/>
                <a:gd name="T103" fmla="*/ 58 h 209"/>
                <a:gd name="T104" fmla="*/ 1739 w 1794"/>
                <a:gd name="T105" fmla="*/ 166 h 209"/>
                <a:gd name="T106" fmla="*/ 1781 w 1794"/>
                <a:gd name="T107" fmla="*/ 59 h 209"/>
                <a:gd name="T108" fmla="*/ 1748 w 1794"/>
                <a:gd name="T109" fmla="*/ 147 h 209"/>
                <a:gd name="T110" fmla="*/ 1781 w 1794"/>
                <a:gd name="T111" fmla="*/ 16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209">
                  <a:moveTo>
                    <a:pt x="65" y="105"/>
                  </a:moveTo>
                  <a:lnTo>
                    <a:pt x="26" y="105"/>
                  </a:lnTo>
                  <a:lnTo>
                    <a:pt x="26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77" y="4"/>
                  </a:lnTo>
                  <a:lnTo>
                    <a:pt x="80" y="16"/>
                  </a:lnTo>
                  <a:lnTo>
                    <a:pt x="80" y="90"/>
                  </a:lnTo>
                  <a:lnTo>
                    <a:pt x="77" y="101"/>
                  </a:lnTo>
                  <a:lnTo>
                    <a:pt x="65" y="105"/>
                  </a:lnTo>
                  <a:close/>
                  <a:moveTo>
                    <a:pt x="56" y="21"/>
                  </a:moveTo>
                  <a:lnTo>
                    <a:pt x="26" y="21"/>
                  </a:lnTo>
                  <a:lnTo>
                    <a:pt x="26" y="85"/>
                  </a:lnTo>
                  <a:lnTo>
                    <a:pt x="56" y="85"/>
                  </a:lnTo>
                  <a:lnTo>
                    <a:pt x="56" y="21"/>
                  </a:lnTo>
                  <a:close/>
                  <a:moveTo>
                    <a:pt x="159" y="166"/>
                  </a:moveTo>
                  <a:lnTo>
                    <a:pt x="154" y="133"/>
                  </a:lnTo>
                  <a:lnTo>
                    <a:pt x="123" y="133"/>
                  </a:lnTo>
                  <a:lnTo>
                    <a:pt x="119" y="166"/>
                  </a:lnTo>
                  <a:lnTo>
                    <a:pt x="95" y="166"/>
                  </a:lnTo>
                  <a:lnTo>
                    <a:pt x="95" y="164"/>
                  </a:lnTo>
                  <a:lnTo>
                    <a:pt x="126" y="0"/>
                  </a:lnTo>
                  <a:lnTo>
                    <a:pt x="153" y="0"/>
                  </a:lnTo>
                  <a:lnTo>
                    <a:pt x="184" y="166"/>
                  </a:lnTo>
                  <a:lnTo>
                    <a:pt x="159" y="166"/>
                  </a:lnTo>
                  <a:close/>
                  <a:moveTo>
                    <a:pt x="139" y="39"/>
                  </a:moveTo>
                  <a:lnTo>
                    <a:pt x="127" y="113"/>
                  </a:lnTo>
                  <a:lnTo>
                    <a:pt x="151" y="113"/>
                  </a:lnTo>
                  <a:lnTo>
                    <a:pt x="139" y="39"/>
                  </a:lnTo>
                  <a:close/>
                  <a:moveTo>
                    <a:pt x="190" y="209"/>
                  </a:moveTo>
                  <a:lnTo>
                    <a:pt x="190" y="190"/>
                  </a:lnTo>
                  <a:lnTo>
                    <a:pt x="275" y="190"/>
                  </a:lnTo>
                  <a:lnTo>
                    <a:pt x="275" y="209"/>
                  </a:lnTo>
                  <a:lnTo>
                    <a:pt x="190" y="209"/>
                  </a:lnTo>
                  <a:close/>
                  <a:moveTo>
                    <a:pt x="350" y="166"/>
                  </a:moveTo>
                  <a:lnTo>
                    <a:pt x="309" y="62"/>
                  </a:lnTo>
                  <a:lnTo>
                    <a:pt x="310" y="69"/>
                  </a:lnTo>
                  <a:lnTo>
                    <a:pt x="312" y="73"/>
                  </a:lnTo>
                  <a:lnTo>
                    <a:pt x="312" y="166"/>
                  </a:lnTo>
                  <a:lnTo>
                    <a:pt x="288" y="166"/>
                  </a:lnTo>
                  <a:lnTo>
                    <a:pt x="288" y="0"/>
                  </a:lnTo>
                  <a:lnTo>
                    <a:pt x="309" y="0"/>
                  </a:lnTo>
                  <a:lnTo>
                    <a:pt x="348" y="102"/>
                  </a:lnTo>
                  <a:lnTo>
                    <a:pt x="347" y="96"/>
                  </a:lnTo>
                  <a:lnTo>
                    <a:pt x="347" y="90"/>
                  </a:lnTo>
                  <a:lnTo>
                    <a:pt x="347" y="0"/>
                  </a:lnTo>
                  <a:lnTo>
                    <a:pt x="371" y="0"/>
                  </a:lnTo>
                  <a:lnTo>
                    <a:pt x="371" y="166"/>
                  </a:lnTo>
                  <a:lnTo>
                    <a:pt x="350" y="166"/>
                  </a:lnTo>
                  <a:close/>
                  <a:moveTo>
                    <a:pt x="452" y="166"/>
                  </a:moveTo>
                  <a:lnTo>
                    <a:pt x="447" y="133"/>
                  </a:lnTo>
                  <a:lnTo>
                    <a:pt x="416" y="133"/>
                  </a:lnTo>
                  <a:lnTo>
                    <a:pt x="412" y="166"/>
                  </a:lnTo>
                  <a:lnTo>
                    <a:pt x="387" y="166"/>
                  </a:lnTo>
                  <a:lnTo>
                    <a:pt x="387" y="164"/>
                  </a:lnTo>
                  <a:lnTo>
                    <a:pt x="418" y="0"/>
                  </a:lnTo>
                  <a:lnTo>
                    <a:pt x="445" y="0"/>
                  </a:lnTo>
                  <a:lnTo>
                    <a:pt x="476" y="166"/>
                  </a:lnTo>
                  <a:lnTo>
                    <a:pt x="452" y="166"/>
                  </a:lnTo>
                  <a:close/>
                  <a:moveTo>
                    <a:pt x="432" y="39"/>
                  </a:moveTo>
                  <a:lnTo>
                    <a:pt x="420" y="113"/>
                  </a:lnTo>
                  <a:lnTo>
                    <a:pt x="444" y="113"/>
                  </a:lnTo>
                  <a:lnTo>
                    <a:pt x="432" y="39"/>
                  </a:lnTo>
                  <a:close/>
                  <a:moveTo>
                    <a:pt x="568" y="166"/>
                  </a:moveTo>
                  <a:lnTo>
                    <a:pt x="568" y="84"/>
                  </a:lnTo>
                  <a:lnTo>
                    <a:pt x="569" y="77"/>
                  </a:lnTo>
                  <a:lnTo>
                    <a:pt x="571" y="66"/>
                  </a:lnTo>
                  <a:lnTo>
                    <a:pt x="549" y="150"/>
                  </a:lnTo>
                  <a:lnTo>
                    <a:pt x="536" y="150"/>
                  </a:lnTo>
                  <a:lnTo>
                    <a:pt x="516" y="66"/>
                  </a:lnTo>
                  <a:lnTo>
                    <a:pt x="516" y="77"/>
                  </a:lnTo>
                  <a:lnTo>
                    <a:pt x="517" y="84"/>
                  </a:lnTo>
                  <a:lnTo>
                    <a:pt x="517" y="166"/>
                  </a:lnTo>
                  <a:lnTo>
                    <a:pt x="493" y="166"/>
                  </a:lnTo>
                  <a:lnTo>
                    <a:pt x="493" y="0"/>
                  </a:lnTo>
                  <a:lnTo>
                    <a:pt x="516" y="0"/>
                  </a:lnTo>
                  <a:lnTo>
                    <a:pt x="542" y="92"/>
                  </a:lnTo>
                  <a:lnTo>
                    <a:pt x="542" y="94"/>
                  </a:lnTo>
                  <a:lnTo>
                    <a:pt x="542" y="98"/>
                  </a:lnTo>
                  <a:lnTo>
                    <a:pt x="542" y="96"/>
                  </a:lnTo>
                  <a:lnTo>
                    <a:pt x="544" y="92"/>
                  </a:lnTo>
                  <a:lnTo>
                    <a:pt x="569" y="0"/>
                  </a:lnTo>
                  <a:lnTo>
                    <a:pt x="592" y="0"/>
                  </a:lnTo>
                  <a:lnTo>
                    <a:pt x="592" y="166"/>
                  </a:lnTo>
                  <a:lnTo>
                    <a:pt x="568" y="166"/>
                  </a:lnTo>
                  <a:close/>
                  <a:moveTo>
                    <a:pt x="605" y="209"/>
                  </a:moveTo>
                  <a:lnTo>
                    <a:pt x="605" y="190"/>
                  </a:lnTo>
                  <a:lnTo>
                    <a:pt x="691" y="190"/>
                  </a:lnTo>
                  <a:lnTo>
                    <a:pt x="691" y="209"/>
                  </a:lnTo>
                  <a:lnTo>
                    <a:pt x="605" y="209"/>
                  </a:lnTo>
                  <a:close/>
                  <a:moveTo>
                    <a:pt x="766" y="105"/>
                  </a:moveTo>
                  <a:lnTo>
                    <a:pt x="727" y="105"/>
                  </a:lnTo>
                  <a:lnTo>
                    <a:pt x="727" y="166"/>
                  </a:lnTo>
                  <a:lnTo>
                    <a:pt x="702" y="166"/>
                  </a:lnTo>
                  <a:lnTo>
                    <a:pt x="702" y="0"/>
                  </a:lnTo>
                  <a:lnTo>
                    <a:pt x="766" y="0"/>
                  </a:lnTo>
                  <a:lnTo>
                    <a:pt x="779" y="4"/>
                  </a:lnTo>
                  <a:lnTo>
                    <a:pt x="783" y="16"/>
                  </a:lnTo>
                  <a:lnTo>
                    <a:pt x="783" y="90"/>
                  </a:lnTo>
                  <a:lnTo>
                    <a:pt x="779" y="101"/>
                  </a:lnTo>
                  <a:lnTo>
                    <a:pt x="766" y="105"/>
                  </a:lnTo>
                  <a:close/>
                  <a:moveTo>
                    <a:pt x="757" y="21"/>
                  </a:moveTo>
                  <a:lnTo>
                    <a:pt x="727" y="21"/>
                  </a:lnTo>
                  <a:lnTo>
                    <a:pt x="727" y="85"/>
                  </a:lnTo>
                  <a:lnTo>
                    <a:pt x="757" y="85"/>
                  </a:lnTo>
                  <a:lnTo>
                    <a:pt x="757" y="21"/>
                  </a:lnTo>
                  <a:close/>
                  <a:moveTo>
                    <a:pt x="846" y="166"/>
                  </a:moveTo>
                  <a:lnTo>
                    <a:pt x="846" y="162"/>
                  </a:lnTo>
                  <a:lnTo>
                    <a:pt x="838" y="163"/>
                  </a:lnTo>
                  <a:lnTo>
                    <a:pt x="830" y="164"/>
                  </a:lnTo>
                  <a:lnTo>
                    <a:pt x="820" y="166"/>
                  </a:lnTo>
                  <a:lnTo>
                    <a:pt x="814" y="166"/>
                  </a:lnTo>
                  <a:lnTo>
                    <a:pt x="803" y="163"/>
                  </a:lnTo>
                  <a:lnTo>
                    <a:pt x="800" y="152"/>
                  </a:lnTo>
                  <a:lnTo>
                    <a:pt x="800" y="115"/>
                  </a:lnTo>
                  <a:lnTo>
                    <a:pt x="804" y="105"/>
                  </a:lnTo>
                  <a:lnTo>
                    <a:pt x="814" y="101"/>
                  </a:lnTo>
                  <a:lnTo>
                    <a:pt x="846" y="101"/>
                  </a:lnTo>
                  <a:lnTo>
                    <a:pt x="846" y="77"/>
                  </a:lnTo>
                  <a:lnTo>
                    <a:pt x="823" y="77"/>
                  </a:lnTo>
                  <a:lnTo>
                    <a:pt x="823" y="92"/>
                  </a:lnTo>
                  <a:lnTo>
                    <a:pt x="801" y="92"/>
                  </a:lnTo>
                  <a:lnTo>
                    <a:pt x="801" y="71"/>
                  </a:lnTo>
                  <a:lnTo>
                    <a:pt x="804" y="62"/>
                  </a:lnTo>
                  <a:lnTo>
                    <a:pt x="815" y="59"/>
                  </a:lnTo>
                  <a:lnTo>
                    <a:pt x="855" y="59"/>
                  </a:lnTo>
                  <a:lnTo>
                    <a:pt x="866" y="62"/>
                  </a:lnTo>
                  <a:lnTo>
                    <a:pt x="869" y="71"/>
                  </a:lnTo>
                  <a:lnTo>
                    <a:pt x="869" y="166"/>
                  </a:lnTo>
                  <a:lnTo>
                    <a:pt x="846" y="166"/>
                  </a:lnTo>
                  <a:close/>
                  <a:moveTo>
                    <a:pt x="846" y="117"/>
                  </a:moveTo>
                  <a:lnTo>
                    <a:pt x="823" y="117"/>
                  </a:lnTo>
                  <a:lnTo>
                    <a:pt x="823" y="147"/>
                  </a:lnTo>
                  <a:lnTo>
                    <a:pt x="846" y="146"/>
                  </a:lnTo>
                  <a:lnTo>
                    <a:pt x="846" y="117"/>
                  </a:lnTo>
                  <a:close/>
                  <a:moveTo>
                    <a:pt x="889" y="43"/>
                  </a:moveTo>
                  <a:lnTo>
                    <a:pt x="889" y="19"/>
                  </a:lnTo>
                  <a:lnTo>
                    <a:pt x="913" y="19"/>
                  </a:lnTo>
                  <a:lnTo>
                    <a:pt x="913" y="43"/>
                  </a:lnTo>
                  <a:lnTo>
                    <a:pt x="889" y="43"/>
                  </a:lnTo>
                  <a:close/>
                  <a:moveTo>
                    <a:pt x="889" y="166"/>
                  </a:moveTo>
                  <a:lnTo>
                    <a:pt x="889" y="59"/>
                  </a:lnTo>
                  <a:lnTo>
                    <a:pt x="913" y="59"/>
                  </a:lnTo>
                  <a:lnTo>
                    <a:pt x="913" y="166"/>
                  </a:lnTo>
                  <a:lnTo>
                    <a:pt x="889" y="166"/>
                  </a:lnTo>
                  <a:close/>
                  <a:moveTo>
                    <a:pt x="978" y="166"/>
                  </a:moveTo>
                  <a:lnTo>
                    <a:pt x="978" y="79"/>
                  </a:lnTo>
                  <a:lnTo>
                    <a:pt x="955" y="79"/>
                  </a:lnTo>
                  <a:lnTo>
                    <a:pt x="955" y="166"/>
                  </a:lnTo>
                  <a:lnTo>
                    <a:pt x="932" y="166"/>
                  </a:lnTo>
                  <a:lnTo>
                    <a:pt x="932" y="59"/>
                  </a:lnTo>
                  <a:lnTo>
                    <a:pt x="955" y="59"/>
                  </a:lnTo>
                  <a:lnTo>
                    <a:pt x="955" y="63"/>
                  </a:lnTo>
                  <a:lnTo>
                    <a:pt x="965" y="62"/>
                  </a:lnTo>
                  <a:lnTo>
                    <a:pt x="973" y="61"/>
                  </a:lnTo>
                  <a:lnTo>
                    <a:pt x="982" y="59"/>
                  </a:lnTo>
                  <a:lnTo>
                    <a:pt x="989" y="58"/>
                  </a:lnTo>
                  <a:lnTo>
                    <a:pt x="1000" y="62"/>
                  </a:lnTo>
                  <a:lnTo>
                    <a:pt x="1002" y="71"/>
                  </a:lnTo>
                  <a:lnTo>
                    <a:pt x="1002" y="166"/>
                  </a:lnTo>
                  <a:lnTo>
                    <a:pt x="978" y="166"/>
                  </a:lnTo>
                  <a:close/>
                  <a:moveTo>
                    <a:pt x="1042" y="166"/>
                  </a:moveTo>
                  <a:lnTo>
                    <a:pt x="1031" y="162"/>
                  </a:lnTo>
                  <a:lnTo>
                    <a:pt x="1028" y="152"/>
                  </a:lnTo>
                  <a:lnTo>
                    <a:pt x="1028" y="79"/>
                  </a:lnTo>
                  <a:lnTo>
                    <a:pt x="1016" y="79"/>
                  </a:lnTo>
                  <a:lnTo>
                    <a:pt x="1016" y="59"/>
                  </a:lnTo>
                  <a:lnTo>
                    <a:pt x="1028" y="59"/>
                  </a:lnTo>
                  <a:lnTo>
                    <a:pt x="1028" y="30"/>
                  </a:lnTo>
                  <a:lnTo>
                    <a:pt x="1052" y="30"/>
                  </a:lnTo>
                  <a:lnTo>
                    <a:pt x="1052" y="59"/>
                  </a:lnTo>
                  <a:lnTo>
                    <a:pt x="1067" y="59"/>
                  </a:lnTo>
                  <a:lnTo>
                    <a:pt x="1067" y="79"/>
                  </a:lnTo>
                  <a:lnTo>
                    <a:pt x="1052" y="79"/>
                  </a:lnTo>
                  <a:lnTo>
                    <a:pt x="1052" y="144"/>
                  </a:lnTo>
                  <a:lnTo>
                    <a:pt x="1069" y="144"/>
                  </a:lnTo>
                  <a:lnTo>
                    <a:pt x="1069" y="166"/>
                  </a:lnTo>
                  <a:lnTo>
                    <a:pt x="1042" y="166"/>
                  </a:lnTo>
                  <a:close/>
                  <a:moveTo>
                    <a:pt x="1083" y="43"/>
                  </a:moveTo>
                  <a:lnTo>
                    <a:pt x="1083" y="19"/>
                  </a:lnTo>
                  <a:lnTo>
                    <a:pt x="1108" y="19"/>
                  </a:lnTo>
                  <a:lnTo>
                    <a:pt x="1108" y="43"/>
                  </a:lnTo>
                  <a:lnTo>
                    <a:pt x="1083" y="43"/>
                  </a:lnTo>
                  <a:close/>
                  <a:moveTo>
                    <a:pt x="1083" y="166"/>
                  </a:moveTo>
                  <a:lnTo>
                    <a:pt x="1083" y="59"/>
                  </a:lnTo>
                  <a:lnTo>
                    <a:pt x="1108" y="59"/>
                  </a:lnTo>
                  <a:lnTo>
                    <a:pt x="1108" y="166"/>
                  </a:lnTo>
                  <a:lnTo>
                    <a:pt x="1083" y="166"/>
                  </a:lnTo>
                  <a:close/>
                  <a:moveTo>
                    <a:pt x="1172" y="166"/>
                  </a:moveTo>
                  <a:lnTo>
                    <a:pt x="1172" y="79"/>
                  </a:lnTo>
                  <a:lnTo>
                    <a:pt x="1151" y="79"/>
                  </a:lnTo>
                  <a:lnTo>
                    <a:pt x="1151" y="166"/>
                  </a:lnTo>
                  <a:lnTo>
                    <a:pt x="1127" y="166"/>
                  </a:lnTo>
                  <a:lnTo>
                    <a:pt x="1127" y="59"/>
                  </a:lnTo>
                  <a:lnTo>
                    <a:pt x="1151" y="59"/>
                  </a:lnTo>
                  <a:lnTo>
                    <a:pt x="1151" y="63"/>
                  </a:lnTo>
                  <a:lnTo>
                    <a:pt x="1159" y="62"/>
                  </a:lnTo>
                  <a:lnTo>
                    <a:pt x="1167" y="61"/>
                  </a:lnTo>
                  <a:lnTo>
                    <a:pt x="1176" y="59"/>
                  </a:lnTo>
                  <a:lnTo>
                    <a:pt x="1185" y="58"/>
                  </a:lnTo>
                  <a:lnTo>
                    <a:pt x="1194" y="62"/>
                  </a:lnTo>
                  <a:lnTo>
                    <a:pt x="1197" y="71"/>
                  </a:lnTo>
                  <a:lnTo>
                    <a:pt x="1197" y="166"/>
                  </a:lnTo>
                  <a:lnTo>
                    <a:pt x="1172" y="166"/>
                  </a:lnTo>
                  <a:close/>
                  <a:moveTo>
                    <a:pt x="1274" y="204"/>
                  </a:moveTo>
                  <a:lnTo>
                    <a:pt x="1232" y="204"/>
                  </a:lnTo>
                  <a:lnTo>
                    <a:pt x="1221" y="201"/>
                  </a:lnTo>
                  <a:lnTo>
                    <a:pt x="1218" y="191"/>
                  </a:lnTo>
                  <a:lnTo>
                    <a:pt x="1218" y="174"/>
                  </a:lnTo>
                  <a:lnTo>
                    <a:pt x="1241" y="174"/>
                  </a:lnTo>
                  <a:lnTo>
                    <a:pt x="1241" y="186"/>
                  </a:lnTo>
                  <a:lnTo>
                    <a:pt x="1263" y="186"/>
                  </a:lnTo>
                  <a:lnTo>
                    <a:pt x="1263" y="164"/>
                  </a:lnTo>
                  <a:lnTo>
                    <a:pt x="1239" y="164"/>
                  </a:lnTo>
                  <a:lnTo>
                    <a:pt x="1229" y="163"/>
                  </a:lnTo>
                  <a:lnTo>
                    <a:pt x="1222" y="159"/>
                  </a:lnTo>
                  <a:lnTo>
                    <a:pt x="1218" y="152"/>
                  </a:lnTo>
                  <a:lnTo>
                    <a:pt x="1217" y="143"/>
                  </a:lnTo>
                  <a:lnTo>
                    <a:pt x="1217" y="78"/>
                  </a:lnTo>
                  <a:lnTo>
                    <a:pt x="1218" y="70"/>
                  </a:lnTo>
                  <a:lnTo>
                    <a:pt x="1221" y="63"/>
                  </a:lnTo>
                  <a:lnTo>
                    <a:pt x="1228" y="59"/>
                  </a:lnTo>
                  <a:lnTo>
                    <a:pt x="1236" y="58"/>
                  </a:lnTo>
                  <a:lnTo>
                    <a:pt x="1245" y="59"/>
                  </a:lnTo>
                  <a:lnTo>
                    <a:pt x="1263" y="63"/>
                  </a:lnTo>
                  <a:lnTo>
                    <a:pt x="1263" y="59"/>
                  </a:lnTo>
                  <a:lnTo>
                    <a:pt x="1287" y="59"/>
                  </a:lnTo>
                  <a:lnTo>
                    <a:pt x="1287" y="191"/>
                  </a:lnTo>
                  <a:lnTo>
                    <a:pt x="1284" y="201"/>
                  </a:lnTo>
                  <a:lnTo>
                    <a:pt x="1274" y="204"/>
                  </a:lnTo>
                  <a:close/>
                  <a:moveTo>
                    <a:pt x="1263" y="79"/>
                  </a:moveTo>
                  <a:lnTo>
                    <a:pt x="1253" y="79"/>
                  </a:lnTo>
                  <a:lnTo>
                    <a:pt x="1248" y="78"/>
                  </a:lnTo>
                  <a:lnTo>
                    <a:pt x="1243" y="81"/>
                  </a:lnTo>
                  <a:lnTo>
                    <a:pt x="1240" y="86"/>
                  </a:lnTo>
                  <a:lnTo>
                    <a:pt x="1240" y="138"/>
                  </a:lnTo>
                  <a:lnTo>
                    <a:pt x="1243" y="143"/>
                  </a:lnTo>
                  <a:lnTo>
                    <a:pt x="1248" y="146"/>
                  </a:lnTo>
                  <a:lnTo>
                    <a:pt x="1263" y="146"/>
                  </a:lnTo>
                  <a:lnTo>
                    <a:pt x="1263" y="79"/>
                  </a:lnTo>
                  <a:close/>
                  <a:moveTo>
                    <a:pt x="1298" y="209"/>
                  </a:moveTo>
                  <a:lnTo>
                    <a:pt x="1298" y="190"/>
                  </a:lnTo>
                  <a:lnTo>
                    <a:pt x="1384" y="190"/>
                  </a:lnTo>
                  <a:lnTo>
                    <a:pt x="1384" y="209"/>
                  </a:lnTo>
                  <a:lnTo>
                    <a:pt x="1298" y="209"/>
                  </a:lnTo>
                  <a:close/>
                  <a:moveTo>
                    <a:pt x="1457" y="166"/>
                  </a:moveTo>
                  <a:lnTo>
                    <a:pt x="1418" y="62"/>
                  </a:lnTo>
                  <a:lnTo>
                    <a:pt x="1419" y="69"/>
                  </a:lnTo>
                  <a:lnTo>
                    <a:pt x="1419" y="73"/>
                  </a:lnTo>
                  <a:lnTo>
                    <a:pt x="1419" y="166"/>
                  </a:lnTo>
                  <a:lnTo>
                    <a:pt x="1395" y="166"/>
                  </a:lnTo>
                  <a:lnTo>
                    <a:pt x="1395" y="0"/>
                  </a:lnTo>
                  <a:lnTo>
                    <a:pt x="1417" y="0"/>
                  </a:lnTo>
                  <a:lnTo>
                    <a:pt x="1457" y="102"/>
                  </a:lnTo>
                  <a:lnTo>
                    <a:pt x="1456" y="96"/>
                  </a:lnTo>
                  <a:lnTo>
                    <a:pt x="1454" y="90"/>
                  </a:lnTo>
                  <a:lnTo>
                    <a:pt x="1454" y="0"/>
                  </a:lnTo>
                  <a:lnTo>
                    <a:pt x="1479" y="0"/>
                  </a:lnTo>
                  <a:lnTo>
                    <a:pt x="1479" y="166"/>
                  </a:lnTo>
                  <a:lnTo>
                    <a:pt x="1457" y="166"/>
                  </a:lnTo>
                  <a:close/>
                  <a:moveTo>
                    <a:pt x="1546" y="166"/>
                  </a:moveTo>
                  <a:lnTo>
                    <a:pt x="1546" y="162"/>
                  </a:lnTo>
                  <a:lnTo>
                    <a:pt x="1538" y="163"/>
                  </a:lnTo>
                  <a:lnTo>
                    <a:pt x="1529" y="164"/>
                  </a:lnTo>
                  <a:lnTo>
                    <a:pt x="1519" y="166"/>
                  </a:lnTo>
                  <a:lnTo>
                    <a:pt x="1512" y="166"/>
                  </a:lnTo>
                  <a:lnTo>
                    <a:pt x="1503" y="163"/>
                  </a:lnTo>
                  <a:lnTo>
                    <a:pt x="1500" y="152"/>
                  </a:lnTo>
                  <a:lnTo>
                    <a:pt x="1500" y="115"/>
                  </a:lnTo>
                  <a:lnTo>
                    <a:pt x="1503" y="105"/>
                  </a:lnTo>
                  <a:lnTo>
                    <a:pt x="1514" y="101"/>
                  </a:lnTo>
                  <a:lnTo>
                    <a:pt x="1546" y="101"/>
                  </a:lnTo>
                  <a:lnTo>
                    <a:pt x="1546" y="77"/>
                  </a:lnTo>
                  <a:lnTo>
                    <a:pt x="1523" y="77"/>
                  </a:lnTo>
                  <a:lnTo>
                    <a:pt x="1523" y="92"/>
                  </a:lnTo>
                  <a:lnTo>
                    <a:pt x="1500" y="92"/>
                  </a:lnTo>
                  <a:lnTo>
                    <a:pt x="1500" y="71"/>
                  </a:lnTo>
                  <a:lnTo>
                    <a:pt x="1504" y="62"/>
                  </a:lnTo>
                  <a:lnTo>
                    <a:pt x="1515" y="59"/>
                  </a:lnTo>
                  <a:lnTo>
                    <a:pt x="1556" y="59"/>
                  </a:lnTo>
                  <a:lnTo>
                    <a:pt x="1565" y="62"/>
                  </a:lnTo>
                  <a:lnTo>
                    <a:pt x="1569" y="71"/>
                  </a:lnTo>
                  <a:lnTo>
                    <a:pt x="1569" y="166"/>
                  </a:lnTo>
                  <a:lnTo>
                    <a:pt x="1546" y="166"/>
                  </a:lnTo>
                  <a:close/>
                  <a:moveTo>
                    <a:pt x="1546" y="117"/>
                  </a:moveTo>
                  <a:lnTo>
                    <a:pt x="1523" y="117"/>
                  </a:lnTo>
                  <a:lnTo>
                    <a:pt x="1523" y="147"/>
                  </a:lnTo>
                  <a:lnTo>
                    <a:pt x="1546" y="146"/>
                  </a:lnTo>
                  <a:lnTo>
                    <a:pt x="1546" y="117"/>
                  </a:lnTo>
                  <a:close/>
                  <a:moveTo>
                    <a:pt x="1681" y="166"/>
                  </a:moveTo>
                  <a:lnTo>
                    <a:pt x="1681" y="79"/>
                  </a:lnTo>
                  <a:lnTo>
                    <a:pt x="1659" y="79"/>
                  </a:lnTo>
                  <a:lnTo>
                    <a:pt x="1659" y="166"/>
                  </a:lnTo>
                  <a:lnTo>
                    <a:pt x="1635" y="166"/>
                  </a:lnTo>
                  <a:lnTo>
                    <a:pt x="1635" y="79"/>
                  </a:lnTo>
                  <a:lnTo>
                    <a:pt x="1612" y="79"/>
                  </a:lnTo>
                  <a:lnTo>
                    <a:pt x="1612" y="166"/>
                  </a:lnTo>
                  <a:lnTo>
                    <a:pt x="1588" y="166"/>
                  </a:lnTo>
                  <a:lnTo>
                    <a:pt x="1588" y="59"/>
                  </a:lnTo>
                  <a:lnTo>
                    <a:pt x="1612" y="59"/>
                  </a:lnTo>
                  <a:lnTo>
                    <a:pt x="1612" y="63"/>
                  </a:lnTo>
                  <a:lnTo>
                    <a:pt x="1620" y="62"/>
                  </a:lnTo>
                  <a:lnTo>
                    <a:pt x="1628" y="61"/>
                  </a:lnTo>
                  <a:lnTo>
                    <a:pt x="1638" y="59"/>
                  </a:lnTo>
                  <a:lnTo>
                    <a:pt x="1646" y="58"/>
                  </a:lnTo>
                  <a:lnTo>
                    <a:pt x="1653" y="59"/>
                  </a:lnTo>
                  <a:lnTo>
                    <a:pt x="1657" y="63"/>
                  </a:lnTo>
                  <a:lnTo>
                    <a:pt x="1665" y="62"/>
                  </a:lnTo>
                  <a:lnTo>
                    <a:pt x="1674" y="61"/>
                  </a:lnTo>
                  <a:lnTo>
                    <a:pt x="1685" y="59"/>
                  </a:lnTo>
                  <a:lnTo>
                    <a:pt x="1692" y="58"/>
                  </a:lnTo>
                  <a:lnTo>
                    <a:pt x="1703" y="62"/>
                  </a:lnTo>
                  <a:lnTo>
                    <a:pt x="1705" y="71"/>
                  </a:lnTo>
                  <a:lnTo>
                    <a:pt x="1705" y="166"/>
                  </a:lnTo>
                  <a:lnTo>
                    <a:pt x="1681" y="166"/>
                  </a:lnTo>
                  <a:close/>
                  <a:moveTo>
                    <a:pt x="1781" y="166"/>
                  </a:moveTo>
                  <a:lnTo>
                    <a:pt x="1739" y="166"/>
                  </a:lnTo>
                  <a:lnTo>
                    <a:pt x="1730" y="162"/>
                  </a:lnTo>
                  <a:lnTo>
                    <a:pt x="1726" y="152"/>
                  </a:lnTo>
                  <a:lnTo>
                    <a:pt x="1726" y="71"/>
                  </a:lnTo>
                  <a:lnTo>
                    <a:pt x="1730" y="62"/>
                  </a:lnTo>
                  <a:lnTo>
                    <a:pt x="1739" y="59"/>
                  </a:lnTo>
                  <a:lnTo>
                    <a:pt x="1781" y="59"/>
                  </a:lnTo>
                  <a:lnTo>
                    <a:pt x="1792" y="62"/>
                  </a:lnTo>
                  <a:lnTo>
                    <a:pt x="1794" y="71"/>
                  </a:lnTo>
                  <a:lnTo>
                    <a:pt x="1794" y="111"/>
                  </a:lnTo>
                  <a:lnTo>
                    <a:pt x="1788" y="117"/>
                  </a:lnTo>
                  <a:lnTo>
                    <a:pt x="1748" y="117"/>
                  </a:lnTo>
                  <a:lnTo>
                    <a:pt x="1748" y="147"/>
                  </a:lnTo>
                  <a:lnTo>
                    <a:pt x="1771" y="147"/>
                  </a:lnTo>
                  <a:lnTo>
                    <a:pt x="1771" y="129"/>
                  </a:lnTo>
                  <a:lnTo>
                    <a:pt x="1794" y="129"/>
                  </a:lnTo>
                  <a:lnTo>
                    <a:pt x="1794" y="152"/>
                  </a:lnTo>
                  <a:lnTo>
                    <a:pt x="1792" y="162"/>
                  </a:lnTo>
                  <a:lnTo>
                    <a:pt x="1781" y="166"/>
                  </a:lnTo>
                  <a:close/>
                  <a:moveTo>
                    <a:pt x="1771" y="77"/>
                  </a:moveTo>
                  <a:lnTo>
                    <a:pt x="1748" y="77"/>
                  </a:lnTo>
                  <a:lnTo>
                    <a:pt x="1748" y="102"/>
                  </a:lnTo>
                  <a:lnTo>
                    <a:pt x="1771" y="102"/>
                  </a:lnTo>
                  <a:lnTo>
                    <a:pt x="1771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1143" y="3961"/>
              <a:ext cx="1125" cy="104"/>
            </a:xfrm>
            <a:custGeom>
              <a:avLst/>
              <a:gdLst>
                <a:gd name="T0" fmla="*/ 80 w 2250"/>
                <a:gd name="T1" fmla="*/ 15 h 208"/>
                <a:gd name="T2" fmla="*/ 54 w 2250"/>
                <a:gd name="T3" fmla="*/ 22 h 208"/>
                <a:gd name="T4" fmla="*/ 151 w 2250"/>
                <a:gd name="T5" fmla="*/ 0 h 208"/>
                <a:gd name="T6" fmla="*/ 189 w 2250"/>
                <a:gd name="T7" fmla="*/ 191 h 208"/>
                <a:gd name="T8" fmla="*/ 286 w 2250"/>
                <a:gd name="T9" fmla="*/ 0 h 208"/>
                <a:gd name="T10" fmla="*/ 312 w 2250"/>
                <a:gd name="T11" fmla="*/ 22 h 208"/>
                <a:gd name="T12" fmla="*/ 450 w 2250"/>
                <a:gd name="T13" fmla="*/ 3 h 208"/>
                <a:gd name="T14" fmla="*/ 436 w 2250"/>
                <a:gd name="T15" fmla="*/ 165 h 208"/>
                <a:gd name="T16" fmla="*/ 444 w 2250"/>
                <a:gd name="T17" fmla="*/ 130 h 208"/>
                <a:gd name="T18" fmla="*/ 516 w 2250"/>
                <a:gd name="T19" fmla="*/ 0 h 208"/>
                <a:gd name="T20" fmla="*/ 579 w 2250"/>
                <a:gd name="T21" fmla="*/ 208 h 208"/>
                <a:gd name="T22" fmla="*/ 678 w 2250"/>
                <a:gd name="T23" fmla="*/ 165 h 208"/>
                <a:gd name="T24" fmla="*/ 732 w 2250"/>
                <a:gd name="T25" fmla="*/ 22 h 208"/>
                <a:gd name="T26" fmla="*/ 804 w 2250"/>
                <a:gd name="T27" fmla="*/ 164 h 208"/>
                <a:gd name="T28" fmla="*/ 821 w 2250"/>
                <a:gd name="T29" fmla="*/ 102 h 208"/>
                <a:gd name="T30" fmla="*/ 830 w 2250"/>
                <a:gd name="T31" fmla="*/ 58 h 208"/>
                <a:gd name="T32" fmla="*/ 821 w 2250"/>
                <a:gd name="T33" fmla="*/ 146 h 208"/>
                <a:gd name="T34" fmla="*/ 864 w 2250"/>
                <a:gd name="T35" fmla="*/ 58 h 208"/>
                <a:gd name="T36" fmla="*/ 907 w 2250"/>
                <a:gd name="T37" fmla="*/ 165 h 208"/>
                <a:gd name="T38" fmla="*/ 974 w 2250"/>
                <a:gd name="T39" fmla="*/ 61 h 208"/>
                <a:gd name="T40" fmla="*/ 992 w 2250"/>
                <a:gd name="T41" fmla="*/ 80 h 208"/>
                <a:gd name="T42" fmla="*/ 1027 w 2250"/>
                <a:gd name="T43" fmla="*/ 80 h 208"/>
                <a:gd name="T44" fmla="*/ 1082 w 2250"/>
                <a:gd name="T45" fmla="*/ 44 h 208"/>
                <a:gd name="T46" fmla="*/ 1147 w 2250"/>
                <a:gd name="T47" fmla="*/ 79 h 208"/>
                <a:gd name="T48" fmla="*/ 1142 w 2250"/>
                <a:gd name="T49" fmla="*/ 60 h 208"/>
                <a:gd name="T50" fmla="*/ 1206 w 2250"/>
                <a:gd name="T51" fmla="*/ 204 h 208"/>
                <a:gd name="T52" fmla="*/ 1213 w 2250"/>
                <a:gd name="T53" fmla="*/ 165 h 208"/>
                <a:gd name="T54" fmla="*/ 1202 w 2250"/>
                <a:gd name="T55" fmla="*/ 60 h 208"/>
                <a:gd name="T56" fmla="*/ 1248 w 2250"/>
                <a:gd name="T57" fmla="*/ 204 h 208"/>
                <a:gd name="T58" fmla="*/ 1223 w 2250"/>
                <a:gd name="T59" fmla="*/ 145 h 208"/>
                <a:gd name="T60" fmla="*/ 1434 w 2250"/>
                <a:gd name="T61" fmla="*/ 106 h 208"/>
                <a:gd name="T62" fmla="*/ 1449 w 2250"/>
                <a:gd name="T63" fmla="*/ 91 h 208"/>
                <a:gd name="T64" fmla="*/ 1514 w 2250"/>
                <a:gd name="T65" fmla="*/ 165 h 208"/>
                <a:gd name="T66" fmla="*/ 1468 w 2250"/>
                <a:gd name="T67" fmla="*/ 115 h 208"/>
                <a:gd name="T68" fmla="*/ 1469 w 2250"/>
                <a:gd name="T69" fmla="*/ 72 h 208"/>
                <a:gd name="T70" fmla="*/ 1514 w 2250"/>
                <a:gd name="T71" fmla="*/ 118 h 208"/>
                <a:gd name="T72" fmla="*/ 1581 w 2250"/>
                <a:gd name="T73" fmla="*/ 44 h 208"/>
                <a:gd name="T74" fmla="*/ 1646 w 2250"/>
                <a:gd name="T75" fmla="*/ 79 h 208"/>
                <a:gd name="T76" fmla="*/ 1641 w 2250"/>
                <a:gd name="T77" fmla="*/ 60 h 208"/>
                <a:gd name="T78" fmla="*/ 1699 w 2250"/>
                <a:gd name="T79" fmla="*/ 162 h 208"/>
                <a:gd name="T80" fmla="*/ 1720 w 2250"/>
                <a:gd name="T81" fmla="*/ 58 h 208"/>
                <a:gd name="T82" fmla="*/ 1805 w 2250"/>
                <a:gd name="T83" fmla="*/ 165 h 208"/>
                <a:gd name="T84" fmla="*/ 1816 w 2250"/>
                <a:gd name="T85" fmla="*/ 62 h 208"/>
                <a:gd name="T86" fmla="*/ 1820 w 2250"/>
                <a:gd name="T87" fmla="*/ 130 h 208"/>
                <a:gd name="T88" fmla="*/ 1796 w 2250"/>
                <a:gd name="T89" fmla="*/ 77 h 208"/>
                <a:gd name="T90" fmla="*/ 1839 w 2250"/>
                <a:gd name="T91" fmla="*/ 146 h 208"/>
                <a:gd name="T92" fmla="*/ 1882 w 2250"/>
                <a:gd name="T93" fmla="*/ 58 h 208"/>
                <a:gd name="T94" fmla="*/ 1865 w 2250"/>
                <a:gd name="T95" fmla="*/ 81 h 208"/>
                <a:gd name="T96" fmla="*/ 1981 w 2250"/>
                <a:gd name="T97" fmla="*/ 165 h 208"/>
                <a:gd name="T98" fmla="*/ 2013 w 2250"/>
                <a:gd name="T99" fmla="*/ 134 h 208"/>
                <a:gd name="T100" fmla="*/ 1955 w 2250"/>
                <a:gd name="T101" fmla="*/ 22 h 208"/>
                <a:gd name="T102" fmla="*/ 2070 w 2250"/>
                <a:gd name="T103" fmla="*/ 164 h 208"/>
                <a:gd name="T104" fmla="*/ 2047 w 2250"/>
                <a:gd name="T105" fmla="*/ 102 h 208"/>
                <a:gd name="T106" fmla="*/ 2048 w 2250"/>
                <a:gd name="T107" fmla="*/ 58 h 208"/>
                <a:gd name="T108" fmla="*/ 2056 w 2250"/>
                <a:gd name="T109" fmla="*/ 147 h 208"/>
                <a:gd name="T110" fmla="*/ 2116 w 2250"/>
                <a:gd name="T111" fmla="*/ 58 h 208"/>
                <a:gd name="T112" fmla="*/ 2151 w 2250"/>
                <a:gd name="T113" fmla="*/ 145 h 208"/>
                <a:gd name="T114" fmla="*/ 2182 w 2250"/>
                <a:gd name="T115" fmla="*/ 72 h 208"/>
                <a:gd name="T116" fmla="*/ 2205 w 2250"/>
                <a:gd name="T117" fmla="*/ 118 h 208"/>
                <a:gd name="T118" fmla="*/ 2228 w 2250"/>
                <a:gd name="T119" fmla="*/ 7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50" h="208">
                  <a:moveTo>
                    <a:pt x="65" y="106"/>
                  </a:moveTo>
                  <a:lnTo>
                    <a:pt x="25" y="106"/>
                  </a:lnTo>
                  <a:lnTo>
                    <a:pt x="25" y="165"/>
                  </a:lnTo>
                  <a:lnTo>
                    <a:pt x="0" y="1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76" y="4"/>
                  </a:lnTo>
                  <a:lnTo>
                    <a:pt x="80" y="15"/>
                  </a:lnTo>
                  <a:lnTo>
                    <a:pt x="80" y="91"/>
                  </a:lnTo>
                  <a:lnTo>
                    <a:pt x="76" y="102"/>
                  </a:lnTo>
                  <a:lnTo>
                    <a:pt x="65" y="106"/>
                  </a:lnTo>
                  <a:close/>
                  <a:moveTo>
                    <a:pt x="54" y="22"/>
                  </a:moveTo>
                  <a:lnTo>
                    <a:pt x="25" y="22"/>
                  </a:lnTo>
                  <a:lnTo>
                    <a:pt x="25" y="84"/>
                  </a:lnTo>
                  <a:lnTo>
                    <a:pt x="54" y="84"/>
                  </a:lnTo>
                  <a:lnTo>
                    <a:pt x="54" y="22"/>
                  </a:lnTo>
                  <a:close/>
                  <a:moveTo>
                    <a:pt x="158" y="165"/>
                  </a:moveTo>
                  <a:lnTo>
                    <a:pt x="154" y="134"/>
                  </a:lnTo>
                  <a:lnTo>
                    <a:pt x="123" y="134"/>
                  </a:lnTo>
                  <a:lnTo>
                    <a:pt x="118" y="165"/>
                  </a:lnTo>
                  <a:lnTo>
                    <a:pt x="93" y="165"/>
                  </a:lnTo>
                  <a:lnTo>
                    <a:pt x="93" y="165"/>
                  </a:lnTo>
                  <a:lnTo>
                    <a:pt x="126" y="0"/>
                  </a:lnTo>
                  <a:lnTo>
                    <a:pt x="151" y="0"/>
                  </a:lnTo>
                  <a:lnTo>
                    <a:pt x="184" y="165"/>
                  </a:lnTo>
                  <a:lnTo>
                    <a:pt x="158" y="165"/>
                  </a:lnTo>
                  <a:close/>
                  <a:moveTo>
                    <a:pt x="138" y="38"/>
                  </a:moveTo>
                  <a:lnTo>
                    <a:pt x="126" y="112"/>
                  </a:lnTo>
                  <a:lnTo>
                    <a:pt x="150" y="112"/>
                  </a:lnTo>
                  <a:lnTo>
                    <a:pt x="138" y="38"/>
                  </a:lnTo>
                  <a:close/>
                  <a:moveTo>
                    <a:pt x="189" y="208"/>
                  </a:moveTo>
                  <a:lnTo>
                    <a:pt x="189" y="191"/>
                  </a:lnTo>
                  <a:lnTo>
                    <a:pt x="276" y="191"/>
                  </a:lnTo>
                  <a:lnTo>
                    <a:pt x="276" y="208"/>
                  </a:lnTo>
                  <a:lnTo>
                    <a:pt x="189" y="208"/>
                  </a:lnTo>
                  <a:close/>
                  <a:moveTo>
                    <a:pt x="351" y="106"/>
                  </a:moveTo>
                  <a:lnTo>
                    <a:pt x="312" y="106"/>
                  </a:lnTo>
                  <a:lnTo>
                    <a:pt x="312" y="165"/>
                  </a:lnTo>
                  <a:lnTo>
                    <a:pt x="286" y="165"/>
                  </a:lnTo>
                  <a:lnTo>
                    <a:pt x="286" y="0"/>
                  </a:lnTo>
                  <a:lnTo>
                    <a:pt x="351" y="0"/>
                  </a:lnTo>
                  <a:lnTo>
                    <a:pt x="363" y="4"/>
                  </a:lnTo>
                  <a:lnTo>
                    <a:pt x="366" y="15"/>
                  </a:lnTo>
                  <a:lnTo>
                    <a:pt x="366" y="91"/>
                  </a:lnTo>
                  <a:lnTo>
                    <a:pt x="363" y="102"/>
                  </a:lnTo>
                  <a:lnTo>
                    <a:pt x="351" y="106"/>
                  </a:lnTo>
                  <a:close/>
                  <a:moveTo>
                    <a:pt x="342" y="22"/>
                  </a:moveTo>
                  <a:lnTo>
                    <a:pt x="312" y="22"/>
                  </a:lnTo>
                  <a:lnTo>
                    <a:pt x="312" y="84"/>
                  </a:lnTo>
                  <a:lnTo>
                    <a:pt x="342" y="84"/>
                  </a:lnTo>
                  <a:lnTo>
                    <a:pt x="342" y="22"/>
                  </a:lnTo>
                  <a:close/>
                  <a:moveTo>
                    <a:pt x="436" y="165"/>
                  </a:moveTo>
                  <a:lnTo>
                    <a:pt x="386" y="165"/>
                  </a:lnTo>
                  <a:lnTo>
                    <a:pt x="386" y="0"/>
                  </a:lnTo>
                  <a:lnTo>
                    <a:pt x="436" y="0"/>
                  </a:lnTo>
                  <a:lnTo>
                    <a:pt x="450" y="3"/>
                  </a:lnTo>
                  <a:lnTo>
                    <a:pt x="460" y="8"/>
                  </a:lnTo>
                  <a:lnTo>
                    <a:pt x="466" y="19"/>
                  </a:lnTo>
                  <a:lnTo>
                    <a:pt x="468" y="31"/>
                  </a:lnTo>
                  <a:lnTo>
                    <a:pt x="468" y="134"/>
                  </a:lnTo>
                  <a:lnTo>
                    <a:pt x="466" y="147"/>
                  </a:lnTo>
                  <a:lnTo>
                    <a:pt x="460" y="157"/>
                  </a:lnTo>
                  <a:lnTo>
                    <a:pt x="450" y="164"/>
                  </a:lnTo>
                  <a:lnTo>
                    <a:pt x="436" y="165"/>
                  </a:lnTo>
                  <a:close/>
                  <a:moveTo>
                    <a:pt x="444" y="35"/>
                  </a:moveTo>
                  <a:lnTo>
                    <a:pt x="440" y="25"/>
                  </a:lnTo>
                  <a:lnTo>
                    <a:pt x="429" y="22"/>
                  </a:lnTo>
                  <a:lnTo>
                    <a:pt x="410" y="22"/>
                  </a:lnTo>
                  <a:lnTo>
                    <a:pt x="410" y="145"/>
                  </a:lnTo>
                  <a:lnTo>
                    <a:pt x="428" y="145"/>
                  </a:lnTo>
                  <a:lnTo>
                    <a:pt x="440" y="141"/>
                  </a:lnTo>
                  <a:lnTo>
                    <a:pt x="444" y="130"/>
                  </a:lnTo>
                  <a:lnTo>
                    <a:pt x="444" y="35"/>
                  </a:lnTo>
                  <a:close/>
                  <a:moveTo>
                    <a:pt x="549" y="165"/>
                  </a:moveTo>
                  <a:lnTo>
                    <a:pt x="544" y="134"/>
                  </a:lnTo>
                  <a:lnTo>
                    <a:pt x="513" y="134"/>
                  </a:lnTo>
                  <a:lnTo>
                    <a:pt x="508" y="165"/>
                  </a:lnTo>
                  <a:lnTo>
                    <a:pt x="483" y="165"/>
                  </a:lnTo>
                  <a:lnTo>
                    <a:pt x="483" y="165"/>
                  </a:lnTo>
                  <a:lnTo>
                    <a:pt x="516" y="0"/>
                  </a:lnTo>
                  <a:lnTo>
                    <a:pt x="541" y="0"/>
                  </a:lnTo>
                  <a:lnTo>
                    <a:pt x="574" y="165"/>
                  </a:lnTo>
                  <a:lnTo>
                    <a:pt x="549" y="165"/>
                  </a:lnTo>
                  <a:close/>
                  <a:moveTo>
                    <a:pt x="529" y="38"/>
                  </a:moveTo>
                  <a:lnTo>
                    <a:pt x="517" y="112"/>
                  </a:lnTo>
                  <a:lnTo>
                    <a:pt x="540" y="112"/>
                  </a:lnTo>
                  <a:lnTo>
                    <a:pt x="529" y="38"/>
                  </a:lnTo>
                  <a:close/>
                  <a:moveTo>
                    <a:pt x="579" y="208"/>
                  </a:moveTo>
                  <a:lnTo>
                    <a:pt x="579" y="191"/>
                  </a:lnTo>
                  <a:lnTo>
                    <a:pt x="665" y="191"/>
                  </a:lnTo>
                  <a:lnTo>
                    <a:pt x="665" y="208"/>
                  </a:lnTo>
                  <a:lnTo>
                    <a:pt x="579" y="208"/>
                  </a:lnTo>
                  <a:close/>
                  <a:moveTo>
                    <a:pt x="741" y="106"/>
                  </a:moveTo>
                  <a:lnTo>
                    <a:pt x="702" y="106"/>
                  </a:lnTo>
                  <a:lnTo>
                    <a:pt x="702" y="165"/>
                  </a:lnTo>
                  <a:lnTo>
                    <a:pt x="678" y="165"/>
                  </a:lnTo>
                  <a:lnTo>
                    <a:pt x="678" y="0"/>
                  </a:lnTo>
                  <a:lnTo>
                    <a:pt x="741" y="0"/>
                  </a:lnTo>
                  <a:lnTo>
                    <a:pt x="753" y="4"/>
                  </a:lnTo>
                  <a:lnTo>
                    <a:pt x="757" y="15"/>
                  </a:lnTo>
                  <a:lnTo>
                    <a:pt x="757" y="91"/>
                  </a:lnTo>
                  <a:lnTo>
                    <a:pt x="753" y="102"/>
                  </a:lnTo>
                  <a:lnTo>
                    <a:pt x="741" y="106"/>
                  </a:lnTo>
                  <a:close/>
                  <a:moveTo>
                    <a:pt x="732" y="22"/>
                  </a:moveTo>
                  <a:lnTo>
                    <a:pt x="702" y="22"/>
                  </a:lnTo>
                  <a:lnTo>
                    <a:pt x="702" y="84"/>
                  </a:lnTo>
                  <a:lnTo>
                    <a:pt x="732" y="84"/>
                  </a:lnTo>
                  <a:lnTo>
                    <a:pt x="732" y="22"/>
                  </a:lnTo>
                  <a:close/>
                  <a:moveTo>
                    <a:pt x="821" y="165"/>
                  </a:moveTo>
                  <a:lnTo>
                    <a:pt x="821" y="162"/>
                  </a:lnTo>
                  <a:lnTo>
                    <a:pt x="812" y="164"/>
                  </a:lnTo>
                  <a:lnTo>
                    <a:pt x="804" y="164"/>
                  </a:lnTo>
                  <a:lnTo>
                    <a:pt x="795" y="165"/>
                  </a:lnTo>
                  <a:lnTo>
                    <a:pt x="788" y="166"/>
                  </a:lnTo>
                  <a:lnTo>
                    <a:pt x="777" y="162"/>
                  </a:lnTo>
                  <a:lnTo>
                    <a:pt x="775" y="153"/>
                  </a:lnTo>
                  <a:lnTo>
                    <a:pt x="775" y="115"/>
                  </a:lnTo>
                  <a:lnTo>
                    <a:pt x="779" y="104"/>
                  </a:lnTo>
                  <a:lnTo>
                    <a:pt x="788" y="102"/>
                  </a:lnTo>
                  <a:lnTo>
                    <a:pt x="821" y="102"/>
                  </a:lnTo>
                  <a:lnTo>
                    <a:pt x="821" y="77"/>
                  </a:lnTo>
                  <a:lnTo>
                    <a:pt x="798" y="77"/>
                  </a:lnTo>
                  <a:lnTo>
                    <a:pt x="798" y="92"/>
                  </a:lnTo>
                  <a:lnTo>
                    <a:pt x="776" y="92"/>
                  </a:lnTo>
                  <a:lnTo>
                    <a:pt x="776" y="72"/>
                  </a:lnTo>
                  <a:lnTo>
                    <a:pt x="779" y="62"/>
                  </a:lnTo>
                  <a:lnTo>
                    <a:pt x="790" y="58"/>
                  </a:lnTo>
                  <a:lnTo>
                    <a:pt x="830" y="58"/>
                  </a:lnTo>
                  <a:lnTo>
                    <a:pt x="841" y="62"/>
                  </a:lnTo>
                  <a:lnTo>
                    <a:pt x="843" y="72"/>
                  </a:lnTo>
                  <a:lnTo>
                    <a:pt x="843" y="165"/>
                  </a:lnTo>
                  <a:lnTo>
                    <a:pt x="821" y="165"/>
                  </a:lnTo>
                  <a:close/>
                  <a:moveTo>
                    <a:pt x="821" y="118"/>
                  </a:moveTo>
                  <a:lnTo>
                    <a:pt x="798" y="118"/>
                  </a:lnTo>
                  <a:lnTo>
                    <a:pt x="798" y="147"/>
                  </a:lnTo>
                  <a:lnTo>
                    <a:pt x="821" y="146"/>
                  </a:lnTo>
                  <a:lnTo>
                    <a:pt x="821" y="118"/>
                  </a:lnTo>
                  <a:close/>
                  <a:moveTo>
                    <a:pt x="864" y="44"/>
                  </a:moveTo>
                  <a:lnTo>
                    <a:pt x="864" y="19"/>
                  </a:lnTo>
                  <a:lnTo>
                    <a:pt x="888" y="19"/>
                  </a:lnTo>
                  <a:lnTo>
                    <a:pt x="888" y="44"/>
                  </a:lnTo>
                  <a:lnTo>
                    <a:pt x="864" y="44"/>
                  </a:lnTo>
                  <a:close/>
                  <a:moveTo>
                    <a:pt x="864" y="165"/>
                  </a:moveTo>
                  <a:lnTo>
                    <a:pt x="864" y="58"/>
                  </a:lnTo>
                  <a:lnTo>
                    <a:pt x="888" y="58"/>
                  </a:lnTo>
                  <a:lnTo>
                    <a:pt x="888" y="165"/>
                  </a:lnTo>
                  <a:lnTo>
                    <a:pt x="864" y="165"/>
                  </a:lnTo>
                  <a:close/>
                  <a:moveTo>
                    <a:pt x="953" y="165"/>
                  </a:moveTo>
                  <a:lnTo>
                    <a:pt x="953" y="79"/>
                  </a:lnTo>
                  <a:lnTo>
                    <a:pt x="931" y="80"/>
                  </a:lnTo>
                  <a:lnTo>
                    <a:pt x="931" y="165"/>
                  </a:lnTo>
                  <a:lnTo>
                    <a:pt x="907" y="165"/>
                  </a:lnTo>
                  <a:lnTo>
                    <a:pt x="907" y="58"/>
                  </a:lnTo>
                  <a:lnTo>
                    <a:pt x="931" y="58"/>
                  </a:lnTo>
                  <a:lnTo>
                    <a:pt x="931" y="62"/>
                  </a:lnTo>
                  <a:lnTo>
                    <a:pt x="939" y="61"/>
                  </a:lnTo>
                  <a:lnTo>
                    <a:pt x="947" y="60"/>
                  </a:lnTo>
                  <a:lnTo>
                    <a:pt x="957" y="58"/>
                  </a:lnTo>
                  <a:lnTo>
                    <a:pt x="965" y="58"/>
                  </a:lnTo>
                  <a:lnTo>
                    <a:pt x="974" y="61"/>
                  </a:lnTo>
                  <a:lnTo>
                    <a:pt x="977" y="72"/>
                  </a:lnTo>
                  <a:lnTo>
                    <a:pt x="977" y="165"/>
                  </a:lnTo>
                  <a:lnTo>
                    <a:pt x="953" y="165"/>
                  </a:lnTo>
                  <a:close/>
                  <a:moveTo>
                    <a:pt x="1016" y="165"/>
                  </a:moveTo>
                  <a:lnTo>
                    <a:pt x="1005" y="162"/>
                  </a:lnTo>
                  <a:lnTo>
                    <a:pt x="1003" y="153"/>
                  </a:lnTo>
                  <a:lnTo>
                    <a:pt x="1003" y="80"/>
                  </a:lnTo>
                  <a:lnTo>
                    <a:pt x="992" y="80"/>
                  </a:lnTo>
                  <a:lnTo>
                    <a:pt x="992" y="58"/>
                  </a:lnTo>
                  <a:lnTo>
                    <a:pt x="1003" y="58"/>
                  </a:lnTo>
                  <a:lnTo>
                    <a:pt x="1003" y="30"/>
                  </a:lnTo>
                  <a:lnTo>
                    <a:pt x="1027" y="30"/>
                  </a:lnTo>
                  <a:lnTo>
                    <a:pt x="1027" y="58"/>
                  </a:lnTo>
                  <a:lnTo>
                    <a:pt x="1042" y="58"/>
                  </a:lnTo>
                  <a:lnTo>
                    <a:pt x="1042" y="80"/>
                  </a:lnTo>
                  <a:lnTo>
                    <a:pt x="1027" y="80"/>
                  </a:lnTo>
                  <a:lnTo>
                    <a:pt x="1027" y="145"/>
                  </a:lnTo>
                  <a:lnTo>
                    <a:pt x="1043" y="145"/>
                  </a:lnTo>
                  <a:lnTo>
                    <a:pt x="1043" y="165"/>
                  </a:lnTo>
                  <a:lnTo>
                    <a:pt x="1016" y="165"/>
                  </a:lnTo>
                  <a:close/>
                  <a:moveTo>
                    <a:pt x="1058" y="44"/>
                  </a:moveTo>
                  <a:lnTo>
                    <a:pt x="1058" y="19"/>
                  </a:lnTo>
                  <a:lnTo>
                    <a:pt x="1082" y="19"/>
                  </a:lnTo>
                  <a:lnTo>
                    <a:pt x="1082" y="44"/>
                  </a:lnTo>
                  <a:lnTo>
                    <a:pt x="1058" y="44"/>
                  </a:lnTo>
                  <a:close/>
                  <a:moveTo>
                    <a:pt x="1058" y="165"/>
                  </a:moveTo>
                  <a:lnTo>
                    <a:pt x="1058" y="58"/>
                  </a:lnTo>
                  <a:lnTo>
                    <a:pt x="1082" y="58"/>
                  </a:lnTo>
                  <a:lnTo>
                    <a:pt x="1082" y="165"/>
                  </a:lnTo>
                  <a:lnTo>
                    <a:pt x="1058" y="165"/>
                  </a:lnTo>
                  <a:close/>
                  <a:moveTo>
                    <a:pt x="1147" y="165"/>
                  </a:moveTo>
                  <a:lnTo>
                    <a:pt x="1147" y="79"/>
                  </a:lnTo>
                  <a:lnTo>
                    <a:pt x="1125" y="80"/>
                  </a:lnTo>
                  <a:lnTo>
                    <a:pt x="1125" y="165"/>
                  </a:lnTo>
                  <a:lnTo>
                    <a:pt x="1101" y="165"/>
                  </a:lnTo>
                  <a:lnTo>
                    <a:pt x="1101" y="58"/>
                  </a:lnTo>
                  <a:lnTo>
                    <a:pt x="1125" y="58"/>
                  </a:lnTo>
                  <a:lnTo>
                    <a:pt x="1125" y="62"/>
                  </a:lnTo>
                  <a:lnTo>
                    <a:pt x="1134" y="61"/>
                  </a:lnTo>
                  <a:lnTo>
                    <a:pt x="1142" y="60"/>
                  </a:lnTo>
                  <a:lnTo>
                    <a:pt x="1151" y="58"/>
                  </a:lnTo>
                  <a:lnTo>
                    <a:pt x="1159" y="58"/>
                  </a:lnTo>
                  <a:lnTo>
                    <a:pt x="1169" y="61"/>
                  </a:lnTo>
                  <a:lnTo>
                    <a:pt x="1171" y="72"/>
                  </a:lnTo>
                  <a:lnTo>
                    <a:pt x="1171" y="165"/>
                  </a:lnTo>
                  <a:lnTo>
                    <a:pt x="1147" y="165"/>
                  </a:lnTo>
                  <a:close/>
                  <a:moveTo>
                    <a:pt x="1248" y="204"/>
                  </a:moveTo>
                  <a:lnTo>
                    <a:pt x="1206" y="204"/>
                  </a:lnTo>
                  <a:lnTo>
                    <a:pt x="1196" y="201"/>
                  </a:lnTo>
                  <a:lnTo>
                    <a:pt x="1193" y="191"/>
                  </a:lnTo>
                  <a:lnTo>
                    <a:pt x="1193" y="174"/>
                  </a:lnTo>
                  <a:lnTo>
                    <a:pt x="1216" y="174"/>
                  </a:lnTo>
                  <a:lnTo>
                    <a:pt x="1216" y="187"/>
                  </a:lnTo>
                  <a:lnTo>
                    <a:pt x="1237" y="187"/>
                  </a:lnTo>
                  <a:lnTo>
                    <a:pt x="1237" y="165"/>
                  </a:lnTo>
                  <a:lnTo>
                    <a:pt x="1213" y="165"/>
                  </a:lnTo>
                  <a:lnTo>
                    <a:pt x="1204" y="164"/>
                  </a:lnTo>
                  <a:lnTo>
                    <a:pt x="1197" y="160"/>
                  </a:lnTo>
                  <a:lnTo>
                    <a:pt x="1193" y="153"/>
                  </a:lnTo>
                  <a:lnTo>
                    <a:pt x="1192" y="143"/>
                  </a:lnTo>
                  <a:lnTo>
                    <a:pt x="1192" y="79"/>
                  </a:lnTo>
                  <a:lnTo>
                    <a:pt x="1193" y="71"/>
                  </a:lnTo>
                  <a:lnTo>
                    <a:pt x="1196" y="64"/>
                  </a:lnTo>
                  <a:lnTo>
                    <a:pt x="1202" y="60"/>
                  </a:lnTo>
                  <a:lnTo>
                    <a:pt x="1210" y="58"/>
                  </a:lnTo>
                  <a:lnTo>
                    <a:pt x="1220" y="60"/>
                  </a:lnTo>
                  <a:lnTo>
                    <a:pt x="1237" y="62"/>
                  </a:lnTo>
                  <a:lnTo>
                    <a:pt x="1237" y="58"/>
                  </a:lnTo>
                  <a:lnTo>
                    <a:pt x="1262" y="58"/>
                  </a:lnTo>
                  <a:lnTo>
                    <a:pt x="1262" y="191"/>
                  </a:lnTo>
                  <a:lnTo>
                    <a:pt x="1259" y="201"/>
                  </a:lnTo>
                  <a:lnTo>
                    <a:pt x="1248" y="204"/>
                  </a:lnTo>
                  <a:close/>
                  <a:moveTo>
                    <a:pt x="1237" y="80"/>
                  </a:moveTo>
                  <a:lnTo>
                    <a:pt x="1228" y="79"/>
                  </a:lnTo>
                  <a:lnTo>
                    <a:pt x="1223" y="79"/>
                  </a:lnTo>
                  <a:lnTo>
                    <a:pt x="1217" y="80"/>
                  </a:lnTo>
                  <a:lnTo>
                    <a:pt x="1214" y="87"/>
                  </a:lnTo>
                  <a:lnTo>
                    <a:pt x="1214" y="138"/>
                  </a:lnTo>
                  <a:lnTo>
                    <a:pt x="1217" y="143"/>
                  </a:lnTo>
                  <a:lnTo>
                    <a:pt x="1223" y="145"/>
                  </a:lnTo>
                  <a:lnTo>
                    <a:pt x="1237" y="145"/>
                  </a:lnTo>
                  <a:lnTo>
                    <a:pt x="1237" y="80"/>
                  </a:lnTo>
                  <a:close/>
                  <a:moveTo>
                    <a:pt x="1272" y="208"/>
                  </a:moveTo>
                  <a:lnTo>
                    <a:pt x="1272" y="191"/>
                  </a:lnTo>
                  <a:lnTo>
                    <a:pt x="1359" y="191"/>
                  </a:lnTo>
                  <a:lnTo>
                    <a:pt x="1359" y="208"/>
                  </a:lnTo>
                  <a:lnTo>
                    <a:pt x="1272" y="208"/>
                  </a:lnTo>
                  <a:close/>
                  <a:moveTo>
                    <a:pt x="1434" y="106"/>
                  </a:moveTo>
                  <a:lnTo>
                    <a:pt x="1395" y="106"/>
                  </a:lnTo>
                  <a:lnTo>
                    <a:pt x="1395" y="165"/>
                  </a:lnTo>
                  <a:lnTo>
                    <a:pt x="1370" y="165"/>
                  </a:lnTo>
                  <a:lnTo>
                    <a:pt x="1370" y="0"/>
                  </a:lnTo>
                  <a:lnTo>
                    <a:pt x="1434" y="0"/>
                  </a:lnTo>
                  <a:lnTo>
                    <a:pt x="1446" y="4"/>
                  </a:lnTo>
                  <a:lnTo>
                    <a:pt x="1449" y="15"/>
                  </a:lnTo>
                  <a:lnTo>
                    <a:pt x="1449" y="91"/>
                  </a:lnTo>
                  <a:lnTo>
                    <a:pt x="1446" y="102"/>
                  </a:lnTo>
                  <a:lnTo>
                    <a:pt x="1434" y="106"/>
                  </a:lnTo>
                  <a:close/>
                  <a:moveTo>
                    <a:pt x="1425" y="22"/>
                  </a:moveTo>
                  <a:lnTo>
                    <a:pt x="1395" y="22"/>
                  </a:lnTo>
                  <a:lnTo>
                    <a:pt x="1395" y="84"/>
                  </a:lnTo>
                  <a:lnTo>
                    <a:pt x="1425" y="84"/>
                  </a:lnTo>
                  <a:lnTo>
                    <a:pt x="1425" y="22"/>
                  </a:lnTo>
                  <a:close/>
                  <a:moveTo>
                    <a:pt x="1514" y="165"/>
                  </a:moveTo>
                  <a:lnTo>
                    <a:pt x="1514" y="162"/>
                  </a:lnTo>
                  <a:lnTo>
                    <a:pt x="1506" y="164"/>
                  </a:lnTo>
                  <a:lnTo>
                    <a:pt x="1498" y="164"/>
                  </a:lnTo>
                  <a:lnTo>
                    <a:pt x="1488" y="165"/>
                  </a:lnTo>
                  <a:lnTo>
                    <a:pt x="1482" y="166"/>
                  </a:lnTo>
                  <a:lnTo>
                    <a:pt x="1471" y="162"/>
                  </a:lnTo>
                  <a:lnTo>
                    <a:pt x="1468" y="153"/>
                  </a:lnTo>
                  <a:lnTo>
                    <a:pt x="1468" y="115"/>
                  </a:lnTo>
                  <a:lnTo>
                    <a:pt x="1471" y="104"/>
                  </a:lnTo>
                  <a:lnTo>
                    <a:pt x="1482" y="102"/>
                  </a:lnTo>
                  <a:lnTo>
                    <a:pt x="1514" y="102"/>
                  </a:lnTo>
                  <a:lnTo>
                    <a:pt x="1514" y="77"/>
                  </a:lnTo>
                  <a:lnTo>
                    <a:pt x="1491" y="77"/>
                  </a:lnTo>
                  <a:lnTo>
                    <a:pt x="1491" y="92"/>
                  </a:lnTo>
                  <a:lnTo>
                    <a:pt x="1469" y="92"/>
                  </a:lnTo>
                  <a:lnTo>
                    <a:pt x="1469" y="72"/>
                  </a:lnTo>
                  <a:lnTo>
                    <a:pt x="1472" y="62"/>
                  </a:lnTo>
                  <a:lnTo>
                    <a:pt x="1483" y="58"/>
                  </a:lnTo>
                  <a:lnTo>
                    <a:pt x="1523" y="58"/>
                  </a:lnTo>
                  <a:lnTo>
                    <a:pt x="1534" y="62"/>
                  </a:lnTo>
                  <a:lnTo>
                    <a:pt x="1537" y="72"/>
                  </a:lnTo>
                  <a:lnTo>
                    <a:pt x="1537" y="165"/>
                  </a:lnTo>
                  <a:lnTo>
                    <a:pt x="1514" y="165"/>
                  </a:lnTo>
                  <a:close/>
                  <a:moveTo>
                    <a:pt x="1514" y="118"/>
                  </a:moveTo>
                  <a:lnTo>
                    <a:pt x="1491" y="118"/>
                  </a:lnTo>
                  <a:lnTo>
                    <a:pt x="1491" y="147"/>
                  </a:lnTo>
                  <a:lnTo>
                    <a:pt x="1514" y="146"/>
                  </a:lnTo>
                  <a:lnTo>
                    <a:pt x="1514" y="118"/>
                  </a:lnTo>
                  <a:close/>
                  <a:moveTo>
                    <a:pt x="1557" y="44"/>
                  </a:moveTo>
                  <a:lnTo>
                    <a:pt x="1557" y="19"/>
                  </a:lnTo>
                  <a:lnTo>
                    <a:pt x="1581" y="19"/>
                  </a:lnTo>
                  <a:lnTo>
                    <a:pt x="1581" y="44"/>
                  </a:lnTo>
                  <a:lnTo>
                    <a:pt x="1557" y="44"/>
                  </a:lnTo>
                  <a:close/>
                  <a:moveTo>
                    <a:pt x="1557" y="165"/>
                  </a:moveTo>
                  <a:lnTo>
                    <a:pt x="1557" y="58"/>
                  </a:lnTo>
                  <a:lnTo>
                    <a:pt x="1580" y="58"/>
                  </a:lnTo>
                  <a:lnTo>
                    <a:pt x="1580" y="165"/>
                  </a:lnTo>
                  <a:lnTo>
                    <a:pt x="1557" y="165"/>
                  </a:lnTo>
                  <a:close/>
                  <a:moveTo>
                    <a:pt x="1646" y="165"/>
                  </a:moveTo>
                  <a:lnTo>
                    <a:pt x="1646" y="79"/>
                  </a:lnTo>
                  <a:lnTo>
                    <a:pt x="1623" y="80"/>
                  </a:lnTo>
                  <a:lnTo>
                    <a:pt x="1623" y="165"/>
                  </a:lnTo>
                  <a:lnTo>
                    <a:pt x="1599" y="165"/>
                  </a:lnTo>
                  <a:lnTo>
                    <a:pt x="1599" y="58"/>
                  </a:lnTo>
                  <a:lnTo>
                    <a:pt x="1623" y="58"/>
                  </a:lnTo>
                  <a:lnTo>
                    <a:pt x="1623" y="62"/>
                  </a:lnTo>
                  <a:lnTo>
                    <a:pt x="1633" y="61"/>
                  </a:lnTo>
                  <a:lnTo>
                    <a:pt x="1641" y="60"/>
                  </a:lnTo>
                  <a:lnTo>
                    <a:pt x="1650" y="58"/>
                  </a:lnTo>
                  <a:lnTo>
                    <a:pt x="1657" y="58"/>
                  </a:lnTo>
                  <a:lnTo>
                    <a:pt x="1668" y="61"/>
                  </a:lnTo>
                  <a:lnTo>
                    <a:pt x="1670" y="72"/>
                  </a:lnTo>
                  <a:lnTo>
                    <a:pt x="1670" y="165"/>
                  </a:lnTo>
                  <a:lnTo>
                    <a:pt x="1646" y="165"/>
                  </a:lnTo>
                  <a:close/>
                  <a:moveTo>
                    <a:pt x="1710" y="165"/>
                  </a:moveTo>
                  <a:lnTo>
                    <a:pt x="1699" y="162"/>
                  </a:lnTo>
                  <a:lnTo>
                    <a:pt x="1696" y="153"/>
                  </a:lnTo>
                  <a:lnTo>
                    <a:pt x="1696" y="80"/>
                  </a:lnTo>
                  <a:lnTo>
                    <a:pt x="1684" y="80"/>
                  </a:lnTo>
                  <a:lnTo>
                    <a:pt x="1684" y="58"/>
                  </a:lnTo>
                  <a:lnTo>
                    <a:pt x="1696" y="58"/>
                  </a:lnTo>
                  <a:lnTo>
                    <a:pt x="1696" y="30"/>
                  </a:lnTo>
                  <a:lnTo>
                    <a:pt x="1720" y="30"/>
                  </a:lnTo>
                  <a:lnTo>
                    <a:pt x="1720" y="58"/>
                  </a:lnTo>
                  <a:lnTo>
                    <a:pt x="1735" y="58"/>
                  </a:lnTo>
                  <a:lnTo>
                    <a:pt x="1735" y="80"/>
                  </a:lnTo>
                  <a:lnTo>
                    <a:pt x="1720" y="80"/>
                  </a:lnTo>
                  <a:lnTo>
                    <a:pt x="1720" y="145"/>
                  </a:lnTo>
                  <a:lnTo>
                    <a:pt x="1737" y="145"/>
                  </a:lnTo>
                  <a:lnTo>
                    <a:pt x="1737" y="165"/>
                  </a:lnTo>
                  <a:lnTo>
                    <a:pt x="1710" y="165"/>
                  </a:lnTo>
                  <a:close/>
                  <a:moveTo>
                    <a:pt x="1805" y="165"/>
                  </a:moveTo>
                  <a:lnTo>
                    <a:pt x="1765" y="165"/>
                  </a:lnTo>
                  <a:lnTo>
                    <a:pt x="1754" y="162"/>
                  </a:lnTo>
                  <a:lnTo>
                    <a:pt x="1751" y="153"/>
                  </a:lnTo>
                  <a:lnTo>
                    <a:pt x="1751" y="72"/>
                  </a:lnTo>
                  <a:lnTo>
                    <a:pt x="1754" y="62"/>
                  </a:lnTo>
                  <a:lnTo>
                    <a:pt x="1765" y="58"/>
                  </a:lnTo>
                  <a:lnTo>
                    <a:pt x="1805" y="58"/>
                  </a:lnTo>
                  <a:lnTo>
                    <a:pt x="1816" y="62"/>
                  </a:lnTo>
                  <a:lnTo>
                    <a:pt x="1820" y="72"/>
                  </a:lnTo>
                  <a:lnTo>
                    <a:pt x="1820" y="111"/>
                  </a:lnTo>
                  <a:lnTo>
                    <a:pt x="1813" y="118"/>
                  </a:lnTo>
                  <a:lnTo>
                    <a:pt x="1774" y="118"/>
                  </a:lnTo>
                  <a:lnTo>
                    <a:pt x="1774" y="147"/>
                  </a:lnTo>
                  <a:lnTo>
                    <a:pt x="1796" y="147"/>
                  </a:lnTo>
                  <a:lnTo>
                    <a:pt x="1796" y="130"/>
                  </a:lnTo>
                  <a:lnTo>
                    <a:pt x="1820" y="130"/>
                  </a:lnTo>
                  <a:lnTo>
                    <a:pt x="1820" y="153"/>
                  </a:lnTo>
                  <a:lnTo>
                    <a:pt x="1816" y="162"/>
                  </a:lnTo>
                  <a:lnTo>
                    <a:pt x="1805" y="165"/>
                  </a:lnTo>
                  <a:close/>
                  <a:moveTo>
                    <a:pt x="1796" y="77"/>
                  </a:moveTo>
                  <a:lnTo>
                    <a:pt x="1774" y="77"/>
                  </a:lnTo>
                  <a:lnTo>
                    <a:pt x="1774" y="102"/>
                  </a:lnTo>
                  <a:lnTo>
                    <a:pt x="1796" y="102"/>
                  </a:lnTo>
                  <a:lnTo>
                    <a:pt x="1796" y="77"/>
                  </a:lnTo>
                  <a:close/>
                  <a:moveTo>
                    <a:pt x="1886" y="165"/>
                  </a:moveTo>
                  <a:lnTo>
                    <a:pt x="1886" y="162"/>
                  </a:lnTo>
                  <a:lnTo>
                    <a:pt x="1866" y="165"/>
                  </a:lnTo>
                  <a:lnTo>
                    <a:pt x="1858" y="166"/>
                  </a:lnTo>
                  <a:lnTo>
                    <a:pt x="1850" y="165"/>
                  </a:lnTo>
                  <a:lnTo>
                    <a:pt x="1844" y="161"/>
                  </a:lnTo>
                  <a:lnTo>
                    <a:pt x="1840" y="154"/>
                  </a:lnTo>
                  <a:lnTo>
                    <a:pt x="1839" y="146"/>
                  </a:lnTo>
                  <a:lnTo>
                    <a:pt x="1839" y="80"/>
                  </a:lnTo>
                  <a:lnTo>
                    <a:pt x="1842" y="69"/>
                  </a:lnTo>
                  <a:lnTo>
                    <a:pt x="1848" y="62"/>
                  </a:lnTo>
                  <a:lnTo>
                    <a:pt x="1857" y="60"/>
                  </a:lnTo>
                  <a:lnTo>
                    <a:pt x="1869" y="58"/>
                  </a:lnTo>
                  <a:lnTo>
                    <a:pt x="1873" y="58"/>
                  </a:lnTo>
                  <a:lnTo>
                    <a:pt x="1878" y="58"/>
                  </a:lnTo>
                  <a:lnTo>
                    <a:pt x="1882" y="58"/>
                  </a:lnTo>
                  <a:lnTo>
                    <a:pt x="1886" y="58"/>
                  </a:lnTo>
                  <a:lnTo>
                    <a:pt x="1886" y="0"/>
                  </a:lnTo>
                  <a:lnTo>
                    <a:pt x="1909" y="0"/>
                  </a:lnTo>
                  <a:lnTo>
                    <a:pt x="1909" y="165"/>
                  </a:lnTo>
                  <a:lnTo>
                    <a:pt x="1886" y="165"/>
                  </a:lnTo>
                  <a:close/>
                  <a:moveTo>
                    <a:pt x="1886" y="79"/>
                  </a:moveTo>
                  <a:lnTo>
                    <a:pt x="1871" y="79"/>
                  </a:lnTo>
                  <a:lnTo>
                    <a:pt x="1865" y="81"/>
                  </a:lnTo>
                  <a:lnTo>
                    <a:pt x="1863" y="87"/>
                  </a:lnTo>
                  <a:lnTo>
                    <a:pt x="1863" y="138"/>
                  </a:lnTo>
                  <a:lnTo>
                    <a:pt x="1865" y="143"/>
                  </a:lnTo>
                  <a:lnTo>
                    <a:pt x="1870" y="146"/>
                  </a:lnTo>
                  <a:lnTo>
                    <a:pt x="1875" y="146"/>
                  </a:lnTo>
                  <a:lnTo>
                    <a:pt x="1886" y="145"/>
                  </a:lnTo>
                  <a:lnTo>
                    <a:pt x="1886" y="79"/>
                  </a:lnTo>
                  <a:close/>
                  <a:moveTo>
                    <a:pt x="1981" y="165"/>
                  </a:moveTo>
                  <a:lnTo>
                    <a:pt x="1931" y="165"/>
                  </a:lnTo>
                  <a:lnTo>
                    <a:pt x="1931" y="0"/>
                  </a:lnTo>
                  <a:lnTo>
                    <a:pt x="1981" y="0"/>
                  </a:lnTo>
                  <a:lnTo>
                    <a:pt x="1994" y="3"/>
                  </a:lnTo>
                  <a:lnTo>
                    <a:pt x="2004" y="8"/>
                  </a:lnTo>
                  <a:lnTo>
                    <a:pt x="2010" y="19"/>
                  </a:lnTo>
                  <a:lnTo>
                    <a:pt x="2013" y="31"/>
                  </a:lnTo>
                  <a:lnTo>
                    <a:pt x="2013" y="134"/>
                  </a:lnTo>
                  <a:lnTo>
                    <a:pt x="2010" y="147"/>
                  </a:lnTo>
                  <a:lnTo>
                    <a:pt x="2004" y="157"/>
                  </a:lnTo>
                  <a:lnTo>
                    <a:pt x="1994" y="164"/>
                  </a:lnTo>
                  <a:lnTo>
                    <a:pt x="1981" y="165"/>
                  </a:lnTo>
                  <a:close/>
                  <a:moveTo>
                    <a:pt x="1987" y="35"/>
                  </a:moveTo>
                  <a:lnTo>
                    <a:pt x="1985" y="25"/>
                  </a:lnTo>
                  <a:lnTo>
                    <a:pt x="1974" y="22"/>
                  </a:lnTo>
                  <a:lnTo>
                    <a:pt x="1955" y="22"/>
                  </a:lnTo>
                  <a:lnTo>
                    <a:pt x="1955" y="145"/>
                  </a:lnTo>
                  <a:lnTo>
                    <a:pt x="1973" y="145"/>
                  </a:lnTo>
                  <a:lnTo>
                    <a:pt x="1985" y="141"/>
                  </a:lnTo>
                  <a:lnTo>
                    <a:pt x="1987" y="130"/>
                  </a:lnTo>
                  <a:lnTo>
                    <a:pt x="1987" y="35"/>
                  </a:lnTo>
                  <a:close/>
                  <a:moveTo>
                    <a:pt x="2079" y="165"/>
                  </a:moveTo>
                  <a:lnTo>
                    <a:pt x="2079" y="162"/>
                  </a:lnTo>
                  <a:lnTo>
                    <a:pt x="2070" y="164"/>
                  </a:lnTo>
                  <a:lnTo>
                    <a:pt x="2062" y="164"/>
                  </a:lnTo>
                  <a:lnTo>
                    <a:pt x="2052" y="165"/>
                  </a:lnTo>
                  <a:lnTo>
                    <a:pt x="2045" y="166"/>
                  </a:lnTo>
                  <a:lnTo>
                    <a:pt x="2036" y="162"/>
                  </a:lnTo>
                  <a:lnTo>
                    <a:pt x="2033" y="153"/>
                  </a:lnTo>
                  <a:lnTo>
                    <a:pt x="2033" y="115"/>
                  </a:lnTo>
                  <a:lnTo>
                    <a:pt x="2036" y="104"/>
                  </a:lnTo>
                  <a:lnTo>
                    <a:pt x="2047" y="102"/>
                  </a:lnTo>
                  <a:lnTo>
                    <a:pt x="2079" y="102"/>
                  </a:lnTo>
                  <a:lnTo>
                    <a:pt x="2079" y="77"/>
                  </a:lnTo>
                  <a:lnTo>
                    <a:pt x="2056" y="77"/>
                  </a:lnTo>
                  <a:lnTo>
                    <a:pt x="2056" y="92"/>
                  </a:lnTo>
                  <a:lnTo>
                    <a:pt x="2033" y="92"/>
                  </a:lnTo>
                  <a:lnTo>
                    <a:pt x="2033" y="72"/>
                  </a:lnTo>
                  <a:lnTo>
                    <a:pt x="2037" y="62"/>
                  </a:lnTo>
                  <a:lnTo>
                    <a:pt x="2048" y="58"/>
                  </a:lnTo>
                  <a:lnTo>
                    <a:pt x="2089" y="58"/>
                  </a:lnTo>
                  <a:lnTo>
                    <a:pt x="2098" y="62"/>
                  </a:lnTo>
                  <a:lnTo>
                    <a:pt x="2102" y="72"/>
                  </a:lnTo>
                  <a:lnTo>
                    <a:pt x="2102" y="165"/>
                  </a:lnTo>
                  <a:lnTo>
                    <a:pt x="2079" y="165"/>
                  </a:lnTo>
                  <a:close/>
                  <a:moveTo>
                    <a:pt x="2079" y="118"/>
                  </a:moveTo>
                  <a:lnTo>
                    <a:pt x="2056" y="118"/>
                  </a:lnTo>
                  <a:lnTo>
                    <a:pt x="2056" y="147"/>
                  </a:lnTo>
                  <a:lnTo>
                    <a:pt x="2079" y="146"/>
                  </a:lnTo>
                  <a:lnTo>
                    <a:pt x="2079" y="118"/>
                  </a:lnTo>
                  <a:close/>
                  <a:moveTo>
                    <a:pt x="2140" y="165"/>
                  </a:moveTo>
                  <a:lnTo>
                    <a:pt x="2130" y="162"/>
                  </a:lnTo>
                  <a:lnTo>
                    <a:pt x="2126" y="153"/>
                  </a:lnTo>
                  <a:lnTo>
                    <a:pt x="2126" y="80"/>
                  </a:lnTo>
                  <a:lnTo>
                    <a:pt x="2116" y="80"/>
                  </a:lnTo>
                  <a:lnTo>
                    <a:pt x="2116" y="58"/>
                  </a:lnTo>
                  <a:lnTo>
                    <a:pt x="2126" y="58"/>
                  </a:lnTo>
                  <a:lnTo>
                    <a:pt x="2126" y="30"/>
                  </a:lnTo>
                  <a:lnTo>
                    <a:pt x="2151" y="30"/>
                  </a:lnTo>
                  <a:lnTo>
                    <a:pt x="2151" y="58"/>
                  </a:lnTo>
                  <a:lnTo>
                    <a:pt x="2167" y="58"/>
                  </a:lnTo>
                  <a:lnTo>
                    <a:pt x="2167" y="80"/>
                  </a:lnTo>
                  <a:lnTo>
                    <a:pt x="2151" y="80"/>
                  </a:lnTo>
                  <a:lnTo>
                    <a:pt x="2151" y="145"/>
                  </a:lnTo>
                  <a:lnTo>
                    <a:pt x="2167" y="145"/>
                  </a:lnTo>
                  <a:lnTo>
                    <a:pt x="2167" y="165"/>
                  </a:lnTo>
                  <a:lnTo>
                    <a:pt x="2140" y="165"/>
                  </a:lnTo>
                  <a:close/>
                  <a:moveTo>
                    <a:pt x="2237" y="165"/>
                  </a:moveTo>
                  <a:lnTo>
                    <a:pt x="2195" y="165"/>
                  </a:lnTo>
                  <a:lnTo>
                    <a:pt x="2186" y="162"/>
                  </a:lnTo>
                  <a:lnTo>
                    <a:pt x="2182" y="153"/>
                  </a:lnTo>
                  <a:lnTo>
                    <a:pt x="2182" y="72"/>
                  </a:lnTo>
                  <a:lnTo>
                    <a:pt x="2186" y="62"/>
                  </a:lnTo>
                  <a:lnTo>
                    <a:pt x="2195" y="58"/>
                  </a:lnTo>
                  <a:lnTo>
                    <a:pt x="2237" y="58"/>
                  </a:lnTo>
                  <a:lnTo>
                    <a:pt x="2248" y="62"/>
                  </a:lnTo>
                  <a:lnTo>
                    <a:pt x="2250" y="72"/>
                  </a:lnTo>
                  <a:lnTo>
                    <a:pt x="2250" y="111"/>
                  </a:lnTo>
                  <a:lnTo>
                    <a:pt x="2244" y="118"/>
                  </a:lnTo>
                  <a:lnTo>
                    <a:pt x="2205" y="118"/>
                  </a:lnTo>
                  <a:lnTo>
                    <a:pt x="2205" y="147"/>
                  </a:lnTo>
                  <a:lnTo>
                    <a:pt x="2228" y="147"/>
                  </a:lnTo>
                  <a:lnTo>
                    <a:pt x="2228" y="130"/>
                  </a:lnTo>
                  <a:lnTo>
                    <a:pt x="2250" y="130"/>
                  </a:lnTo>
                  <a:lnTo>
                    <a:pt x="2250" y="153"/>
                  </a:lnTo>
                  <a:lnTo>
                    <a:pt x="2248" y="162"/>
                  </a:lnTo>
                  <a:lnTo>
                    <a:pt x="2237" y="165"/>
                  </a:lnTo>
                  <a:close/>
                  <a:moveTo>
                    <a:pt x="2228" y="77"/>
                  </a:moveTo>
                  <a:lnTo>
                    <a:pt x="2205" y="77"/>
                  </a:lnTo>
                  <a:lnTo>
                    <a:pt x="2205" y="102"/>
                  </a:lnTo>
                  <a:lnTo>
                    <a:pt x="2228" y="102"/>
                  </a:lnTo>
                  <a:lnTo>
                    <a:pt x="222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3387" y="1588"/>
              <a:ext cx="915" cy="105"/>
            </a:xfrm>
            <a:custGeom>
              <a:avLst/>
              <a:gdLst>
                <a:gd name="T0" fmla="*/ 44 w 1831"/>
                <a:gd name="T1" fmla="*/ 150 h 209"/>
                <a:gd name="T2" fmla="*/ 0 w 1831"/>
                <a:gd name="T3" fmla="*/ 0 h 209"/>
                <a:gd name="T4" fmla="*/ 50 w 1831"/>
                <a:gd name="T5" fmla="*/ 92 h 209"/>
                <a:gd name="T6" fmla="*/ 137 w 1831"/>
                <a:gd name="T7" fmla="*/ 166 h 209"/>
                <a:gd name="T8" fmla="*/ 180 w 1831"/>
                <a:gd name="T9" fmla="*/ 144 h 209"/>
                <a:gd name="T10" fmla="*/ 218 w 1831"/>
                <a:gd name="T11" fmla="*/ 209 h 209"/>
                <a:gd name="T12" fmla="*/ 336 w 1831"/>
                <a:gd name="T13" fmla="*/ 62 h 209"/>
                <a:gd name="T14" fmla="*/ 336 w 1831"/>
                <a:gd name="T15" fmla="*/ 0 h 209"/>
                <a:gd name="T16" fmla="*/ 398 w 1831"/>
                <a:gd name="T17" fmla="*/ 166 h 209"/>
                <a:gd name="T18" fmla="*/ 414 w 1831"/>
                <a:gd name="T19" fmla="*/ 166 h 209"/>
                <a:gd name="T20" fmla="*/ 459 w 1831"/>
                <a:gd name="T21" fmla="*/ 38 h 209"/>
                <a:gd name="T22" fmla="*/ 597 w 1831"/>
                <a:gd name="T23" fmla="*/ 75 h 209"/>
                <a:gd name="T24" fmla="*/ 544 w 1831"/>
                <a:gd name="T25" fmla="*/ 84 h 209"/>
                <a:gd name="T26" fmla="*/ 570 w 1831"/>
                <a:gd name="T27" fmla="*/ 94 h 209"/>
                <a:gd name="T28" fmla="*/ 620 w 1831"/>
                <a:gd name="T29" fmla="*/ 166 h 209"/>
                <a:gd name="T30" fmla="*/ 632 w 1831"/>
                <a:gd name="T31" fmla="*/ 209 h 209"/>
                <a:gd name="T32" fmla="*/ 773 w 1831"/>
                <a:gd name="T33" fmla="*/ 150 h 209"/>
                <a:gd name="T34" fmla="*/ 729 w 1831"/>
                <a:gd name="T35" fmla="*/ 0 h 209"/>
                <a:gd name="T36" fmla="*/ 780 w 1831"/>
                <a:gd name="T37" fmla="*/ 92 h 209"/>
                <a:gd name="T38" fmla="*/ 897 w 1831"/>
                <a:gd name="T39" fmla="*/ 162 h 209"/>
                <a:gd name="T40" fmla="*/ 850 w 1831"/>
                <a:gd name="T41" fmla="*/ 152 h 209"/>
                <a:gd name="T42" fmla="*/ 922 w 1831"/>
                <a:gd name="T43" fmla="*/ 59 h 209"/>
                <a:gd name="T44" fmla="*/ 941 w 1831"/>
                <a:gd name="T45" fmla="*/ 152 h 209"/>
                <a:gd name="T46" fmla="*/ 947 w 1831"/>
                <a:gd name="T47" fmla="*/ 108 h 209"/>
                <a:gd name="T48" fmla="*/ 995 w 1831"/>
                <a:gd name="T49" fmla="*/ 59 h 209"/>
                <a:gd name="T50" fmla="*/ 964 w 1831"/>
                <a:gd name="T51" fmla="*/ 77 h 209"/>
                <a:gd name="T52" fmla="*/ 1004 w 1831"/>
                <a:gd name="T53" fmla="*/ 162 h 209"/>
                <a:gd name="T54" fmla="*/ 1027 w 1831"/>
                <a:gd name="T55" fmla="*/ 71 h 209"/>
                <a:gd name="T56" fmla="*/ 1096 w 1831"/>
                <a:gd name="T57" fmla="*/ 111 h 209"/>
                <a:gd name="T58" fmla="*/ 1096 w 1831"/>
                <a:gd name="T59" fmla="*/ 129 h 209"/>
                <a:gd name="T60" fmla="*/ 1050 w 1831"/>
                <a:gd name="T61" fmla="*/ 102 h 209"/>
                <a:gd name="T62" fmla="*/ 1144 w 1831"/>
                <a:gd name="T63" fmla="*/ 165 h 209"/>
                <a:gd name="T64" fmla="*/ 1139 w 1831"/>
                <a:gd name="T65" fmla="*/ 59 h 209"/>
                <a:gd name="T66" fmla="*/ 1162 w 1831"/>
                <a:gd name="T67" fmla="*/ 166 h 209"/>
                <a:gd name="T68" fmla="*/ 1252 w 1831"/>
                <a:gd name="T69" fmla="*/ 80 h 209"/>
                <a:gd name="T70" fmla="*/ 1229 w 1831"/>
                <a:gd name="T71" fmla="*/ 62 h 209"/>
                <a:gd name="T72" fmla="*/ 1274 w 1831"/>
                <a:gd name="T73" fmla="*/ 63 h 209"/>
                <a:gd name="T74" fmla="*/ 1322 w 1831"/>
                <a:gd name="T75" fmla="*/ 71 h 209"/>
                <a:gd name="T76" fmla="*/ 1419 w 1831"/>
                <a:gd name="T77" fmla="*/ 209 h 209"/>
                <a:gd name="T78" fmla="*/ 1456 w 1831"/>
                <a:gd name="T79" fmla="*/ 166 h 209"/>
                <a:gd name="T80" fmla="*/ 1491 w 1831"/>
                <a:gd name="T81" fmla="*/ 90 h 209"/>
                <a:gd name="T82" fmla="*/ 1581 w 1831"/>
                <a:gd name="T83" fmla="*/ 162 h 209"/>
                <a:gd name="T84" fmla="*/ 1535 w 1831"/>
                <a:gd name="T85" fmla="*/ 152 h 209"/>
                <a:gd name="T86" fmla="*/ 1560 w 1831"/>
                <a:gd name="T87" fmla="*/ 77 h 209"/>
                <a:gd name="T88" fmla="*/ 1592 w 1831"/>
                <a:gd name="T89" fmla="*/ 59 h 209"/>
                <a:gd name="T90" fmla="*/ 1560 w 1831"/>
                <a:gd name="T91" fmla="*/ 117 h 209"/>
                <a:gd name="T92" fmla="*/ 1695 w 1831"/>
                <a:gd name="T93" fmla="*/ 80 h 209"/>
                <a:gd name="T94" fmla="*/ 1625 w 1831"/>
                <a:gd name="T95" fmla="*/ 166 h 209"/>
                <a:gd name="T96" fmla="*/ 1674 w 1831"/>
                <a:gd name="T97" fmla="*/ 59 h 209"/>
                <a:gd name="T98" fmla="*/ 1722 w 1831"/>
                <a:gd name="T99" fmla="*/ 59 h 209"/>
                <a:gd name="T100" fmla="*/ 1817 w 1831"/>
                <a:gd name="T101" fmla="*/ 166 h 209"/>
                <a:gd name="T102" fmla="*/ 1776 w 1831"/>
                <a:gd name="T103" fmla="*/ 59 h 209"/>
                <a:gd name="T104" fmla="*/ 1785 w 1831"/>
                <a:gd name="T105" fmla="*/ 117 h 209"/>
                <a:gd name="T106" fmla="*/ 1828 w 1831"/>
                <a:gd name="T107" fmla="*/ 162 h 209"/>
                <a:gd name="T108" fmla="*/ 1808 w 1831"/>
                <a:gd name="T109" fmla="*/ 7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1" h="209">
                  <a:moveTo>
                    <a:pt x="76" y="166"/>
                  </a:moveTo>
                  <a:lnTo>
                    <a:pt x="76" y="84"/>
                  </a:lnTo>
                  <a:lnTo>
                    <a:pt x="76" y="75"/>
                  </a:lnTo>
                  <a:lnTo>
                    <a:pt x="77" y="66"/>
                  </a:lnTo>
                  <a:lnTo>
                    <a:pt x="56" y="150"/>
                  </a:lnTo>
                  <a:lnTo>
                    <a:pt x="44" y="150"/>
                  </a:lnTo>
                  <a:lnTo>
                    <a:pt x="22" y="66"/>
                  </a:lnTo>
                  <a:lnTo>
                    <a:pt x="23" y="77"/>
                  </a:lnTo>
                  <a:lnTo>
                    <a:pt x="23" y="84"/>
                  </a:lnTo>
                  <a:lnTo>
                    <a:pt x="23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23" y="0"/>
                  </a:lnTo>
                  <a:lnTo>
                    <a:pt x="49" y="92"/>
                  </a:lnTo>
                  <a:lnTo>
                    <a:pt x="49" y="94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50" y="92"/>
                  </a:lnTo>
                  <a:lnTo>
                    <a:pt x="76" y="0"/>
                  </a:lnTo>
                  <a:lnTo>
                    <a:pt x="99" y="0"/>
                  </a:lnTo>
                  <a:lnTo>
                    <a:pt x="99" y="166"/>
                  </a:lnTo>
                  <a:lnTo>
                    <a:pt x="76" y="166"/>
                  </a:lnTo>
                  <a:close/>
                  <a:moveTo>
                    <a:pt x="189" y="166"/>
                  </a:moveTo>
                  <a:lnTo>
                    <a:pt x="137" y="166"/>
                  </a:lnTo>
                  <a:lnTo>
                    <a:pt x="126" y="162"/>
                  </a:lnTo>
                  <a:lnTo>
                    <a:pt x="122" y="150"/>
                  </a:lnTo>
                  <a:lnTo>
                    <a:pt x="122" y="0"/>
                  </a:lnTo>
                  <a:lnTo>
                    <a:pt x="146" y="0"/>
                  </a:lnTo>
                  <a:lnTo>
                    <a:pt x="146" y="144"/>
                  </a:lnTo>
                  <a:lnTo>
                    <a:pt x="180" y="144"/>
                  </a:lnTo>
                  <a:lnTo>
                    <a:pt x="180" y="0"/>
                  </a:lnTo>
                  <a:lnTo>
                    <a:pt x="204" y="0"/>
                  </a:lnTo>
                  <a:lnTo>
                    <a:pt x="204" y="150"/>
                  </a:lnTo>
                  <a:lnTo>
                    <a:pt x="201" y="162"/>
                  </a:lnTo>
                  <a:lnTo>
                    <a:pt x="189" y="166"/>
                  </a:lnTo>
                  <a:close/>
                  <a:moveTo>
                    <a:pt x="218" y="209"/>
                  </a:moveTo>
                  <a:lnTo>
                    <a:pt x="218" y="190"/>
                  </a:lnTo>
                  <a:lnTo>
                    <a:pt x="303" y="190"/>
                  </a:lnTo>
                  <a:lnTo>
                    <a:pt x="303" y="209"/>
                  </a:lnTo>
                  <a:lnTo>
                    <a:pt x="218" y="209"/>
                  </a:lnTo>
                  <a:close/>
                  <a:moveTo>
                    <a:pt x="377" y="166"/>
                  </a:moveTo>
                  <a:lnTo>
                    <a:pt x="336" y="62"/>
                  </a:lnTo>
                  <a:lnTo>
                    <a:pt x="338" y="69"/>
                  </a:lnTo>
                  <a:lnTo>
                    <a:pt x="338" y="73"/>
                  </a:lnTo>
                  <a:lnTo>
                    <a:pt x="338" y="166"/>
                  </a:lnTo>
                  <a:lnTo>
                    <a:pt x="315" y="166"/>
                  </a:lnTo>
                  <a:lnTo>
                    <a:pt x="315" y="0"/>
                  </a:lnTo>
                  <a:lnTo>
                    <a:pt x="336" y="0"/>
                  </a:lnTo>
                  <a:lnTo>
                    <a:pt x="375" y="102"/>
                  </a:lnTo>
                  <a:lnTo>
                    <a:pt x="374" y="96"/>
                  </a:lnTo>
                  <a:lnTo>
                    <a:pt x="374" y="90"/>
                  </a:lnTo>
                  <a:lnTo>
                    <a:pt x="374" y="0"/>
                  </a:lnTo>
                  <a:lnTo>
                    <a:pt x="398" y="0"/>
                  </a:lnTo>
                  <a:lnTo>
                    <a:pt x="398" y="166"/>
                  </a:lnTo>
                  <a:lnTo>
                    <a:pt x="377" y="166"/>
                  </a:lnTo>
                  <a:close/>
                  <a:moveTo>
                    <a:pt x="479" y="166"/>
                  </a:moveTo>
                  <a:lnTo>
                    <a:pt x="474" y="133"/>
                  </a:lnTo>
                  <a:lnTo>
                    <a:pt x="443" y="133"/>
                  </a:lnTo>
                  <a:lnTo>
                    <a:pt x="439" y="166"/>
                  </a:lnTo>
                  <a:lnTo>
                    <a:pt x="414" y="166"/>
                  </a:lnTo>
                  <a:lnTo>
                    <a:pt x="414" y="165"/>
                  </a:lnTo>
                  <a:lnTo>
                    <a:pt x="446" y="0"/>
                  </a:lnTo>
                  <a:lnTo>
                    <a:pt x="473" y="0"/>
                  </a:lnTo>
                  <a:lnTo>
                    <a:pt x="504" y="166"/>
                  </a:lnTo>
                  <a:lnTo>
                    <a:pt x="479" y="166"/>
                  </a:lnTo>
                  <a:close/>
                  <a:moveTo>
                    <a:pt x="459" y="38"/>
                  </a:moveTo>
                  <a:lnTo>
                    <a:pt x="447" y="113"/>
                  </a:lnTo>
                  <a:lnTo>
                    <a:pt x="471" y="113"/>
                  </a:lnTo>
                  <a:lnTo>
                    <a:pt x="459" y="38"/>
                  </a:lnTo>
                  <a:close/>
                  <a:moveTo>
                    <a:pt x="595" y="166"/>
                  </a:moveTo>
                  <a:lnTo>
                    <a:pt x="595" y="84"/>
                  </a:lnTo>
                  <a:lnTo>
                    <a:pt x="597" y="75"/>
                  </a:lnTo>
                  <a:lnTo>
                    <a:pt x="597" y="66"/>
                  </a:lnTo>
                  <a:lnTo>
                    <a:pt x="576" y="150"/>
                  </a:lnTo>
                  <a:lnTo>
                    <a:pt x="563" y="150"/>
                  </a:lnTo>
                  <a:lnTo>
                    <a:pt x="541" y="66"/>
                  </a:lnTo>
                  <a:lnTo>
                    <a:pt x="543" y="77"/>
                  </a:lnTo>
                  <a:lnTo>
                    <a:pt x="544" y="84"/>
                  </a:lnTo>
                  <a:lnTo>
                    <a:pt x="544" y="166"/>
                  </a:lnTo>
                  <a:lnTo>
                    <a:pt x="520" y="166"/>
                  </a:lnTo>
                  <a:lnTo>
                    <a:pt x="520" y="0"/>
                  </a:lnTo>
                  <a:lnTo>
                    <a:pt x="543" y="0"/>
                  </a:lnTo>
                  <a:lnTo>
                    <a:pt x="568" y="92"/>
                  </a:lnTo>
                  <a:lnTo>
                    <a:pt x="570" y="94"/>
                  </a:lnTo>
                  <a:lnTo>
                    <a:pt x="570" y="98"/>
                  </a:lnTo>
                  <a:lnTo>
                    <a:pt x="570" y="96"/>
                  </a:lnTo>
                  <a:lnTo>
                    <a:pt x="570" y="92"/>
                  </a:lnTo>
                  <a:lnTo>
                    <a:pt x="597" y="0"/>
                  </a:lnTo>
                  <a:lnTo>
                    <a:pt x="620" y="0"/>
                  </a:lnTo>
                  <a:lnTo>
                    <a:pt x="620" y="166"/>
                  </a:lnTo>
                  <a:lnTo>
                    <a:pt x="595" y="166"/>
                  </a:lnTo>
                  <a:close/>
                  <a:moveTo>
                    <a:pt x="632" y="209"/>
                  </a:moveTo>
                  <a:lnTo>
                    <a:pt x="632" y="190"/>
                  </a:lnTo>
                  <a:lnTo>
                    <a:pt x="718" y="190"/>
                  </a:lnTo>
                  <a:lnTo>
                    <a:pt x="718" y="209"/>
                  </a:lnTo>
                  <a:lnTo>
                    <a:pt x="632" y="209"/>
                  </a:lnTo>
                  <a:close/>
                  <a:moveTo>
                    <a:pt x="806" y="166"/>
                  </a:moveTo>
                  <a:lnTo>
                    <a:pt x="806" y="84"/>
                  </a:lnTo>
                  <a:lnTo>
                    <a:pt x="806" y="75"/>
                  </a:lnTo>
                  <a:lnTo>
                    <a:pt x="807" y="66"/>
                  </a:lnTo>
                  <a:lnTo>
                    <a:pt x="785" y="150"/>
                  </a:lnTo>
                  <a:lnTo>
                    <a:pt x="773" y="150"/>
                  </a:lnTo>
                  <a:lnTo>
                    <a:pt x="752" y="66"/>
                  </a:lnTo>
                  <a:lnTo>
                    <a:pt x="753" y="77"/>
                  </a:lnTo>
                  <a:lnTo>
                    <a:pt x="753" y="84"/>
                  </a:lnTo>
                  <a:lnTo>
                    <a:pt x="753" y="166"/>
                  </a:lnTo>
                  <a:lnTo>
                    <a:pt x="729" y="166"/>
                  </a:lnTo>
                  <a:lnTo>
                    <a:pt x="729" y="0"/>
                  </a:lnTo>
                  <a:lnTo>
                    <a:pt x="753" y="0"/>
                  </a:lnTo>
                  <a:lnTo>
                    <a:pt x="779" y="92"/>
                  </a:lnTo>
                  <a:lnTo>
                    <a:pt x="779" y="94"/>
                  </a:lnTo>
                  <a:lnTo>
                    <a:pt x="779" y="98"/>
                  </a:lnTo>
                  <a:lnTo>
                    <a:pt x="779" y="96"/>
                  </a:lnTo>
                  <a:lnTo>
                    <a:pt x="780" y="92"/>
                  </a:lnTo>
                  <a:lnTo>
                    <a:pt x="806" y="0"/>
                  </a:lnTo>
                  <a:lnTo>
                    <a:pt x="829" y="0"/>
                  </a:lnTo>
                  <a:lnTo>
                    <a:pt x="829" y="166"/>
                  </a:lnTo>
                  <a:lnTo>
                    <a:pt x="806" y="166"/>
                  </a:lnTo>
                  <a:close/>
                  <a:moveTo>
                    <a:pt x="897" y="166"/>
                  </a:moveTo>
                  <a:lnTo>
                    <a:pt x="897" y="162"/>
                  </a:lnTo>
                  <a:lnTo>
                    <a:pt x="889" y="163"/>
                  </a:lnTo>
                  <a:lnTo>
                    <a:pt x="880" y="165"/>
                  </a:lnTo>
                  <a:lnTo>
                    <a:pt x="870" y="166"/>
                  </a:lnTo>
                  <a:lnTo>
                    <a:pt x="864" y="166"/>
                  </a:lnTo>
                  <a:lnTo>
                    <a:pt x="854" y="163"/>
                  </a:lnTo>
                  <a:lnTo>
                    <a:pt x="850" y="152"/>
                  </a:lnTo>
                  <a:lnTo>
                    <a:pt x="850" y="59"/>
                  </a:lnTo>
                  <a:lnTo>
                    <a:pt x="874" y="59"/>
                  </a:lnTo>
                  <a:lnTo>
                    <a:pt x="874" y="146"/>
                  </a:lnTo>
                  <a:lnTo>
                    <a:pt x="897" y="144"/>
                  </a:lnTo>
                  <a:lnTo>
                    <a:pt x="897" y="59"/>
                  </a:lnTo>
                  <a:lnTo>
                    <a:pt x="922" y="59"/>
                  </a:lnTo>
                  <a:lnTo>
                    <a:pt x="922" y="166"/>
                  </a:lnTo>
                  <a:lnTo>
                    <a:pt x="897" y="166"/>
                  </a:lnTo>
                  <a:close/>
                  <a:moveTo>
                    <a:pt x="995" y="166"/>
                  </a:moveTo>
                  <a:lnTo>
                    <a:pt x="954" y="166"/>
                  </a:lnTo>
                  <a:lnTo>
                    <a:pt x="943" y="162"/>
                  </a:lnTo>
                  <a:lnTo>
                    <a:pt x="941" y="152"/>
                  </a:lnTo>
                  <a:lnTo>
                    <a:pt x="941" y="129"/>
                  </a:lnTo>
                  <a:lnTo>
                    <a:pt x="964" y="129"/>
                  </a:lnTo>
                  <a:lnTo>
                    <a:pt x="964" y="147"/>
                  </a:lnTo>
                  <a:lnTo>
                    <a:pt x="985" y="147"/>
                  </a:lnTo>
                  <a:lnTo>
                    <a:pt x="985" y="131"/>
                  </a:lnTo>
                  <a:lnTo>
                    <a:pt x="947" y="108"/>
                  </a:lnTo>
                  <a:lnTo>
                    <a:pt x="942" y="104"/>
                  </a:lnTo>
                  <a:lnTo>
                    <a:pt x="941" y="97"/>
                  </a:lnTo>
                  <a:lnTo>
                    <a:pt x="941" y="71"/>
                  </a:lnTo>
                  <a:lnTo>
                    <a:pt x="943" y="62"/>
                  </a:lnTo>
                  <a:lnTo>
                    <a:pt x="954" y="59"/>
                  </a:lnTo>
                  <a:lnTo>
                    <a:pt x="995" y="59"/>
                  </a:lnTo>
                  <a:lnTo>
                    <a:pt x="1004" y="62"/>
                  </a:lnTo>
                  <a:lnTo>
                    <a:pt x="1008" y="71"/>
                  </a:lnTo>
                  <a:lnTo>
                    <a:pt x="1008" y="93"/>
                  </a:lnTo>
                  <a:lnTo>
                    <a:pt x="985" y="93"/>
                  </a:lnTo>
                  <a:lnTo>
                    <a:pt x="985" y="77"/>
                  </a:lnTo>
                  <a:lnTo>
                    <a:pt x="964" y="77"/>
                  </a:lnTo>
                  <a:lnTo>
                    <a:pt x="964" y="92"/>
                  </a:lnTo>
                  <a:lnTo>
                    <a:pt x="1000" y="113"/>
                  </a:lnTo>
                  <a:lnTo>
                    <a:pt x="1005" y="119"/>
                  </a:lnTo>
                  <a:lnTo>
                    <a:pt x="1008" y="125"/>
                  </a:lnTo>
                  <a:lnTo>
                    <a:pt x="1008" y="152"/>
                  </a:lnTo>
                  <a:lnTo>
                    <a:pt x="1004" y="162"/>
                  </a:lnTo>
                  <a:lnTo>
                    <a:pt x="995" y="166"/>
                  </a:lnTo>
                  <a:close/>
                  <a:moveTo>
                    <a:pt x="1082" y="166"/>
                  </a:moveTo>
                  <a:lnTo>
                    <a:pt x="1040" y="166"/>
                  </a:lnTo>
                  <a:lnTo>
                    <a:pt x="1030" y="162"/>
                  </a:lnTo>
                  <a:lnTo>
                    <a:pt x="1027" y="152"/>
                  </a:lnTo>
                  <a:lnTo>
                    <a:pt x="1027" y="71"/>
                  </a:lnTo>
                  <a:lnTo>
                    <a:pt x="1030" y="62"/>
                  </a:lnTo>
                  <a:lnTo>
                    <a:pt x="1040" y="59"/>
                  </a:lnTo>
                  <a:lnTo>
                    <a:pt x="1082" y="59"/>
                  </a:lnTo>
                  <a:lnTo>
                    <a:pt x="1092" y="62"/>
                  </a:lnTo>
                  <a:lnTo>
                    <a:pt x="1096" y="71"/>
                  </a:lnTo>
                  <a:lnTo>
                    <a:pt x="1096" y="111"/>
                  </a:lnTo>
                  <a:lnTo>
                    <a:pt x="1089" y="117"/>
                  </a:lnTo>
                  <a:lnTo>
                    <a:pt x="1050" y="117"/>
                  </a:lnTo>
                  <a:lnTo>
                    <a:pt x="1050" y="147"/>
                  </a:lnTo>
                  <a:lnTo>
                    <a:pt x="1073" y="147"/>
                  </a:lnTo>
                  <a:lnTo>
                    <a:pt x="1073" y="129"/>
                  </a:lnTo>
                  <a:lnTo>
                    <a:pt x="1096" y="129"/>
                  </a:lnTo>
                  <a:lnTo>
                    <a:pt x="1096" y="152"/>
                  </a:lnTo>
                  <a:lnTo>
                    <a:pt x="1092" y="162"/>
                  </a:lnTo>
                  <a:lnTo>
                    <a:pt x="1082" y="166"/>
                  </a:lnTo>
                  <a:close/>
                  <a:moveTo>
                    <a:pt x="1073" y="77"/>
                  </a:moveTo>
                  <a:lnTo>
                    <a:pt x="1050" y="77"/>
                  </a:lnTo>
                  <a:lnTo>
                    <a:pt x="1050" y="102"/>
                  </a:lnTo>
                  <a:lnTo>
                    <a:pt x="1073" y="102"/>
                  </a:lnTo>
                  <a:lnTo>
                    <a:pt x="1073" y="77"/>
                  </a:lnTo>
                  <a:close/>
                  <a:moveTo>
                    <a:pt x="1162" y="166"/>
                  </a:moveTo>
                  <a:lnTo>
                    <a:pt x="1162" y="162"/>
                  </a:lnTo>
                  <a:lnTo>
                    <a:pt x="1154" y="163"/>
                  </a:lnTo>
                  <a:lnTo>
                    <a:pt x="1144" y="165"/>
                  </a:lnTo>
                  <a:lnTo>
                    <a:pt x="1136" y="166"/>
                  </a:lnTo>
                  <a:lnTo>
                    <a:pt x="1128" y="166"/>
                  </a:lnTo>
                  <a:lnTo>
                    <a:pt x="1119" y="163"/>
                  </a:lnTo>
                  <a:lnTo>
                    <a:pt x="1115" y="152"/>
                  </a:lnTo>
                  <a:lnTo>
                    <a:pt x="1115" y="59"/>
                  </a:lnTo>
                  <a:lnTo>
                    <a:pt x="1139" y="59"/>
                  </a:lnTo>
                  <a:lnTo>
                    <a:pt x="1139" y="146"/>
                  </a:lnTo>
                  <a:lnTo>
                    <a:pt x="1162" y="144"/>
                  </a:lnTo>
                  <a:lnTo>
                    <a:pt x="1162" y="59"/>
                  </a:lnTo>
                  <a:lnTo>
                    <a:pt x="1186" y="59"/>
                  </a:lnTo>
                  <a:lnTo>
                    <a:pt x="1186" y="166"/>
                  </a:lnTo>
                  <a:lnTo>
                    <a:pt x="1162" y="166"/>
                  </a:lnTo>
                  <a:close/>
                  <a:moveTo>
                    <a:pt x="1299" y="166"/>
                  </a:moveTo>
                  <a:lnTo>
                    <a:pt x="1299" y="80"/>
                  </a:lnTo>
                  <a:lnTo>
                    <a:pt x="1276" y="80"/>
                  </a:lnTo>
                  <a:lnTo>
                    <a:pt x="1276" y="166"/>
                  </a:lnTo>
                  <a:lnTo>
                    <a:pt x="1252" y="166"/>
                  </a:lnTo>
                  <a:lnTo>
                    <a:pt x="1252" y="80"/>
                  </a:lnTo>
                  <a:lnTo>
                    <a:pt x="1229" y="80"/>
                  </a:lnTo>
                  <a:lnTo>
                    <a:pt x="1229" y="166"/>
                  </a:lnTo>
                  <a:lnTo>
                    <a:pt x="1205" y="166"/>
                  </a:lnTo>
                  <a:lnTo>
                    <a:pt x="1205" y="59"/>
                  </a:lnTo>
                  <a:lnTo>
                    <a:pt x="1229" y="59"/>
                  </a:lnTo>
                  <a:lnTo>
                    <a:pt x="1229" y="62"/>
                  </a:lnTo>
                  <a:lnTo>
                    <a:pt x="1237" y="61"/>
                  </a:lnTo>
                  <a:lnTo>
                    <a:pt x="1247" y="59"/>
                  </a:lnTo>
                  <a:lnTo>
                    <a:pt x="1256" y="59"/>
                  </a:lnTo>
                  <a:lnTo>
                    <a:pt x="1263" y="58"/>
                  </a:lnTo>
                  <a:lnTo>
                    <a:pt x="1270" y="59"/>
                  </a:lnTo>
                  <a:lnTo>
                    <a:pt x="1274" y="63"/>
                  </a:lnTo>
                  <a:lnTo>
                    <a:pt x="1283" y="62"/>
                  </a:lnTo>
                  <a:lnTo>
                    <a:pt x="1291" y="61"/>
                  </a:lnTo>
                  <a:lnTo>
                    <a:pt x="1302" y="59"/>
                  </a:lnTo>
                  <a:lnTo>
                    <a:pt x="1310" y="58"/>
                  </a:lnTo>
                  <a:lnTo>
                    <a:pt x="1320" y="62"/>
                  </a:lnTo>
                  <a:lnTo>
                    <a:pt x="1322" y="71"/>
                  </a:lnTo>
                  <a:lnTo>
                    <a:pt x="1322" y="166"/>
                  </a:lnTo>
                  <a:lnTo>
                    <a:pt x="1299" y="166"/>
                  </a:lnTo>
                  <a:close/>
                  <a:moveTo>
                    <a:pt x="1334" y="209"/>
                  </a:moveTo>
                  <a:lnTo>
                    <a:pt x="1334" y="190"/>
                  </a:lnTo>
                  <a:lnTo>
                    <a:pt x="1419" y="190"/>
                  </a:lnTo>
                  <a:lnTo>
                    <a:pt x="1419" y="209"/>
                  </a:lnTo>
                  <a:lnTo>
                    <a:pt x="1334" y="209"/>
                  </a:lnTo>
                  <a:close/>
                  <a:moveTo>
                    <a:pt x="1494" y="166"/>
                  </a:moveTo>
                  <a:lnTo>
                    <a:pt x="1455" y="62"/>
                  </a:lnTo>
                  <a:lnTo>
                    <a:pt x="1456" y="69"/>
                  </a:lnTo>
                  <a:lnTo>
                    <a:pt x="1456" y="73"/>
                  </a:lnTo>
                  <a:lnTo>
                    <a:pt x="1456" y="166"/>
                  </a:lnTo>
                  <a:lnTo>
                    <a:pt x="1432" y="166"/>
                  </a:lnTo>
                  <a:lnTo>
                    <a:pt x="1432" y="0"/>
                  </a:lnTo>
                  <a:lnTo>
                    <a:pt x="1453" y="0"/>
                  </a:lnTo>
                  <a:lnTo>
                    <a:pt x="1492" y="102"/>
                  </a:lnTo>
                  <a:lnTo>
                    <a:pt x="1492" y="96"/>
                  </a:lnTo>
                  <a:lnTo>
                    <a:pt x="1491" y="90"/>
                  </a:lnTo>
                  <a:lnTo>
                    <a:pt x="1491" y="0"/>
                  </a:lnTo>
                  <a:lnTo>
                    <a:pt x="1515" y="0"/>
                  </a:lnTo>
                  <a:lnTo>
                    <a:pt x="1515" y="166"/>
                  </a:lnTo>
                  <a:lnTo>
                    <a:pt x="1494" y="166"/>
                  </a:lnTo>
                  <a:close/>
                  <a:moveTo>
                    <a:pt x="1581" y="166"/>
                  </a:moveTo>
                  <a:lnTo>
                    <a:pt x="1581" y="162"/>
                  </a:lnTo>
                  <a:lnTo>
                    <a:pt x="1573" y="163"/>
                  </a:lnTo>
                  <a:lnTo>
                    <a:pt x="1565" y="165"/>
                  </a:lnTo>
                  <a:lnTo>
                    <a:pt x="1556" y="166"/>
                  </a:lnTo>
                  <a:lnTo>
                    <a:pt x="1549" y="166"/>
                  </a:lnTo>
                  <a:lnTo>
                    <a:pt x="1540" y="162"/>
                  </a:lnTo>
                  <a:lnTo>
                    <a:pt x="1535" y="152"/>
                  </a:lnTo>
                  <a:lnTo>
                    <a:pt x="1535" y="115"/>
                  </a:lnTo>
                  <a:lnTo>
                    <a:pt x="1540" y="104"/>
                  </a:lnTo>
                  <a:lnTo>
                    <a:pt x="1549" y="101"/>
                  </a:lnTo>
                  <a:lnTo>
                    <a:pt x="1583" y="101"/>
                  </a:lnTo>
                  <a:lnTo>
                    <a:pt x="1583" y="77"/>
                  </a:lnTo>
                  <a:lnTo>
                    <a:pt x="1560" y="77"/>
                  </a:lnTo>
                  <a:lnTo>
                    <a:pt x="1560" y="92"/>
                  </a:lnTo>
                  <a:lnTo>
                    <a:pt x="1537" y="92"/>
                  </a:lnTo>
                  <a:lnTo>
                    <a:pt x="1537" y="71"/>
                  </a:lnTo>
                  <a:lnTo>
                    <a:pt x="1541" y="62"/>
                  </a:lnTo>
                  <a:lnTo>
                    <a:pt x="1550" y="59"/>
                  </a:lnTo>
                  <a:lnTo>
                    <a:pt x="1592" y="59"/>
                  </a:lnTo>
                  <a:lnTo>
                    <a:pt x="1602" y="62"/>
                  </a:lnTo>
                  <a:lnTo>
                    <a:pt x="1606" y="71"/>
                  </a:lnTo>
                  <a:lnTo>
                    <a:pt x="1606" y="166"/>
                  </a:lnTo>
                  <a:lnTo>
                    <a:pt x="1581" y="166"/>
                  </a:lnTo>
                  <a:close/>
                  <a:moveTo>
                    <a:pt x="1583" y="117"/>
                  </a:moveTo>
                  <a:lnTo>
                    <a:pt x="1560" y="117"/>
                  </a:lnTo>
                  <a:lnTo>
                    <a:pt x="1560" y="147"/>
                  </a:lnTo>
                  <a:lnTo>
                    <a:pt x="1583" y="146"/>
                  </a:lnTo>
                  <a:lnTo>
                    <a:pt x="1583" y="117"/>
                  </a:lnTo>
                  <a:close/>
                  <a:moveTo>
                    <a:pt x="1718" y="166"/>
                  </a:moveTo>
                  <a:lnTo>
                    <a:pt x="1718" y="80"/>
                  </a:lnTo>
                  <a:lnTo>
                    <a:pt x="1695" y="80"/>
                  </a:lnTo>
                  <a:lnTo>
                    <a:pt x="1695" y="166"/>
                  </a:lnTo>
                  <a:lnTo>
                    <a:pt x="1672" y="166"/>
                  </a:lnTo>
                  <a:lnTo>
                    <a:pt x="1672" y="80"/>
                  </a:lnTo>
                  <a:lnTo>
                    <a:pt x="1649" y="80"/>
                  </a:lnTo>
                  <a:lnTo>
                    <a:pt x="1649" y="166"/>
                  </a:lnTo>
                  <a:lnTo>
                    <a:pt x="1625" y="166"/>
                  </a:lnTo>
                  <a:lnTo>
                    <a:pt x="1625" y="59"/>
                  </a:lnTo>
                  <a:lnTo>
                    <a:pt x="1649" y="59"/>
                  </a:lnTo>
                  <a:lnTo>
                    <a:pt x="1649" y="62"/>
                  </a:lnTo>
                  <a:lnTo>
                    <a:pt x="1657" y="61"/>
                  </a:lnTo>
                  <a:lnTo>
                    <a:pt x="1665" y="59"/>
                  </a:lnTo>
                  <a:lnTo>
                    <a:pt x="1674" y="59"/>
                  </a:lnTo>
                  <a:lnTo>
                    <a:pt x="1683" y="58"/>
                  </a:lnTo>
                  <a:lnTo>
                    <a:pt x="1689" y="59"/>
                  </a:lnTo>
                  <a:lnTo>
                    <a:pt x="1693" y="63"/>
                  </a:lnTo>
                  <a:lnTo>
                    <a:pt x="1701" y="62"/>
                  </a:lnTo>
                  <a:lnTo>
                    <a:pt x="1711" y="61"/>
                  </a:lnTo>
                  <a:lnTo>
                    <a:pt x="1722" y="59"/>
                  </a:lnTo>
                  <a:lnTo>
                    <a:pt x="1728" y="58"/>
                  </a:lnTo>
                  <a:lnTo>
                    <a:pt x="1738" y="62"/>
                  </a:lnTo>
                  <a:lnTo>
                    <a:pt x="1742" y="71"/>
                  </a:lnTo>
                  <a:lnTo>
                    <a:pt x="1742" y="166"/>
                  </a:lnTo>
                  <a:lnTo>
                    <a:pt x="1718" y="166"/>
                  </a:lnTo>
                  <a:close/>
                  <a:moveTo>
                    <a:pt x="1817" y="166"/>
                  </a:moveTo>
                  <a:lnTo>
                    <a:pt x="1776" y="166"/>
                  </a:lnTo>
                  <a:lnTo>
                    <a:pt x="1766" y="162"/>
                  </a:lnTo>
                  <a:lnTo>
                    <a:pt x="1762" y="152"/>
                  </a:lnTo>
                  <a:lnTo>
                    <a:pt x="1762" y="71"/>
                  </a:lnTo>
                  <a:lnTo>
                    <a:pt x="1766" y="62"/>
                  </a:lnTo>
                  <a:lnTo>
                    <a:pt x="1776" y="59"/>
                  </a:lnTo>
                  <a:lnTo>
                    <a:pt x="1817" y="59"/>
                  </a:lnTo>
                  <a:lnTo>
                    <a:pt x="1828" y="62"/>
                  </a:lnTo>
                  <a:lnTo>
                    <a:pt x="1831" y="71"/>
                  </a:lnTo>
                  <a:lnTo>
                    <a:pt x="1831" y="111"/>
                  </a:lnTo>
                  <a:lnTo>
                    <a:pt x="1824" y="117"/>
                  </a:lnTo>
                  <a:lnTo>
                    <a:pt x="1785" y="117"/>
                  </a:lnTo>
                  <a:lnTo>
                    <a:pt x="1785" y="147"/>
                  </a:lnTo>
                  <a:lnTo>
                    <a:pt x="1808" y="147"/>
                  </a:lnTo>
                  <a:lnTo>
                    <a:pt x="1808" y="129"/>
                  </a:lnTo>
                  <a:lnTo>
                    <a:pt x="1831" y="129"/>
                  </a:lnTo>
                  <a:lnTo>
                    <a:pt x="1831" y="152"/>
                  </a:lnTo>
                  <a:lnTo>
                    <a:pt x="1828" y="162"/>
                  </a:lnTo>
                  <a:lnTo>
                    <a:pt x="1817" y="166"/>
                  </a:lnTo>
                  <a:close/>
                  <a:moveTo>
                    <a:pt x="1808" y="77"/>
                  </a:moveTo>
                  <a:lnTo>
                    <a:pt x="1785" y="77"/>
                  </a:lnTo>
                  <a:lnTo>
                    <a:pt x="1785" y="102"/>
                  </a:lnTo>
                  <a:lnTo>
                    <a:pt x="1808" y="102"/>
                  </a:lnTo>
                  <a:lnTo>
                    <a:pt x="180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2426" y="2477"/>
              <a:ext cx="703" cy="104"/>
            </a:xfrm>
            <a:custGeom>
              <a:avLst/>
              <a:gdLst>
                <a:gd name="T0" fmla="*/ 0 w 1404"/>
                <a:gd name="T1" fmla="*/ 0 h 208"/>
                <a:gd name="T2" fmla="*/ 75 w 1404"/>
                <a:gd name="T3" fmla="*/ 101 h 208"/>
                <a:gd name="T4" fmla="*/ 55 w 1404"/>
                <a:gd name="T5" fmla="*/ 84 h 208"/>
                <a:gd name="T6" fmla="*/ 117 w 1404"/>
                <a:gd name="T7" fmla="*/ 165 h 208"/>
                <a:gd name="T8" fmla="*/ 183 w 1404"/>
                <a:gd name="T9" fmla="*/ 165 h 208"/>
                <a:gd name="T10" fmla="*/ 137 w 1404"/>
                <a:gd name="T11" fmla="*/ 38 h 208"/>
                <a:gd name="T12" fmla="*/ 189 w 1404"/>
                <a:gd name="T13" fmla="*/ 208 h 208"/>
                <a:gd name="T14" fmla="*/ 285 w 1404"/>
                <a:gd name="T15" fmla="*/ 165 h 208"/>
                <a:gd name="T16" fmla="*/ 326 w 1404"/>
                <a:gd name="T17" fmla="*/ 59 h 208"/>
                <a:gd name="T18" fmla="*/ 356 w 1404"/>
                <a:gd name="T19" fmla="*/ 165 h 208"/>
                <a:gd name="T20" fmla="*/ 405 w 1404"/>
                <a:gd name="T21" fmla="*/ 165 h 208"/>
                <a:gd name="T22" fmla="*/ 375 w 1404"/>
                <a:gd name="T23" fmla="*/ 115 h 208"/>
                <a:gd name="T24" fmla="*/ 398 w 1404"/>
                <a:gd name="T25" fmla="*/ 77 h 208"/>
                <a:gd name="T26" fmla="*/ 390 w 1404"/>
                <a:gd name="T27" fmla="*/ 59 h 208"/>
                <a:gd name="T28" fmla="*/ 421 w 1404"/>
                <a:gd name="T29" fmla="*/ 165 h 208"/>
                <a:gd name="T30" fmla="*/ 421 w 1404"/>
                <a:gd name="T31" fmla="*/ 117 h 208"/>
                <a:gd name="T32" fmla="*/ 464 w 1404"/>
                <a:gd name="T33" fmla="*/ 165 h 208"/>
                <a:gd name="T34" fmla="*/ 504 w 1404"/>
                <a:gd name="T35" fmla="*/ 59 h 208"/>
                <a:gd name="T36" fmla="*/ 534 w 1404"/>
                <a:gd name="T37" fmla="*/ 165 h 208"/>
                <a:gd name="T38" fmla="*/ 556 w 1404"/>
                <a:gd name="T39" fmla="*/ 190 h 208"/>
                <a:gd name="T40" fmla="*/ 600 w 1404"/>
                <a:gd name="T41" fmla="*/ 165 h 208"/>
                <a:gd name="T42" fmla="*/ 554 w 1404"/>
                <a:gd name="T43" fmla="*/ 143 h 208"/>
                <a:gd name="T44" fmla="*/ 573 w 1404"/>
                <a:gd name="T45" fmla="*/ 58 h 208"/>
                <a:gd name="T46" fmla="*/ 624 w 1404"/>
                <a:gd name="T47" fmla="*/ 190 h 208"/>
                <a:gd name="T48" fmla="*/ 585 w 1404"/>
                <a:gd name="T49" fmla="*/ 78 h 208"/>
                <a:gd name="T50" fmla="*/ 585 w 1404"/>
                <a:gd name="T51" fmla="*/ 146 h 208"/>
                <a:gd name="T52" fmla="*/ 669 w 1404"/>
                <a:gd name="T53" fmla="*/ 19 h 208"/>
                <a:gd name="T54" fmla="*/ 669 w 1404"/>
                <a:gd name="T55" fmla="*/ 59 h 208"/>
                <a:gd name="T56" fmla="*/ 712 w 1404"/>
                <a:gd name="T57" fmla="*/ 80 h 208"/>
                <a:gd name="T58" fmla="*/ 712 w 1404"/>
                <a:gd name="T59" fmla="*/ 62 h 208"/>
                <a:gd name="T60" fmla="*/ 755 w 1404"/>
                <a:gd name="T61" fmla="*/ 62 h 208"/>
                <a:gd name="T62" fmla="*/ 793 w 1404"/>
                <a:gd name="T63" fmla="*/ 204 h 208"/>
                <a:gd name="T64" fmla="*/ 803 w 1404"/>
                <a:gd name="T65" fmla="*/ 186 h 208"/>
                <a:gd name="T66" fmla="*/ 784 w 1404"/>
                <a:gd name="T67" fmla="*/ 159 h 208"/>
                <a:gd name="T68" fmla="*/ 782 w 1404"/>
                <a:gd name="T69" fmla="*/ 63 h 208"/>
                <a:gd name="T70" fmla="*/ 824 w 1404"/>
                <a:gd name="T71" fmla="*/ 59 h 208"/>
                <a:gd name="T72" fmla="*/ 824 w 1404"/>
                <a:gd name="T73" fmla="*/ 80 h 208"/>
                <a:gd name="T74" fmla="*/ 801 w 1404"/>
                <a:gd name="T75" fmla="*/ 138 h 208"/>
                <a:gd name="T76" fmla="*/ 859 w 1404"/>
                <a:gd name="T77" fmla="*/ 208 h 208"/>
                <a:gd name="T78" fmla="*/ 1033 w 1404"/>
                <a:gd name="T79" fmla="*/ 165 h 208"/>
                <a:gd name="T80" fmla="*/ 1001 w 1404"/>
                <a:gd name="T81" fmla="*/ 150 h 208"/>
                <a:gd name="T82" fmla="*/ 956 w 1404"/>
                <a:gd name="T83" fmla="*/ 165 h 208"/>
                <a:gd name="T84" fmla="*/ 1006 w 1404"/>
                <a:gd name="T85" fmla="*/ 98 h 208"/>
                <a:gd name="T86" fmla="*/ 1056 w 1404"/>
                <a:gd name="T87" fmla="*/ 165 h 208"/>
                <a:gd name="T88" fmla="*/ 1079 w 1404"/>
                <a:gd name="T89" fmla="*/ 150 h 208"/>
                <a:gd name="T90" fmla="*/ 1137 w 1404"/>
                <a:gd name="T91" fmla="*/ 0 h 208"/>
                <a:gd name="T92" fmla="*/ 1173 w 1404"/>
                <a:gd name="T93" fmla="*/ 208 h 208"/>
                <a:gd name="T94" fmla="*/ 1315 w 1404"/>
                <a:gd name="T95" fmla="*/ 165 h 208"/>
                <a:gd name="T96" fmla="*/ 1283 w 1404"/>
                <a:gd name="T97" fmla="*/ 166 h 208"/>
                <a:gd name="T98" fmla="*/ 1283 w 1404"/>
                <a:gd name="T99" fmla="*/ 101 h 208"/>
                <a:gd name="T100" fmla="*/ 1271 w 1404"/>
                <a:gd name="T101" fmla="*/ 92 h 208"/>
                <a:gd name="T102" fmla="*/ 1335 w 1404"/>
                <a:gd name="T103" fmla="*/ 62 h 208"/>
                <a:gd name="T104" fmla="*/ 1292 w 1404"/>
                <a:gd name="T105" fmla="*/ 117 h 208"/>
                <a:gd name="T106" fmla="*/ 1366 w 1404"/>
                <a:gd name="T107" fmla="*/ 162 h 208"/>
                <a:gd name="T108" fmla="*/ 1364 w 1404"/>
                <a:gd name="T109" fmla="*/ 59 h 208"/>
                <a:gd name="T110" fmla="*/ 1403 w 1404"/>
                <a:gd name="T111" fmla="*/ 80 h 208"/>
                <a:gd name="T112" fmla="*/ 1377 w 1404"/>
                <a:gd name="T113" fmla="*/ 16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04" h="208">
                  <a:moveTo>
                    <a:pt x="65" y="105"/>
                  </a:moveTo>
                  <a:lnTo>
                    <a:pt x="24" y="105"/>
                  </a:lnTo>
                  <a:lnTo>
                    <a:pt x="24" y="165"/>
                  </a:lnTo>
                  <a:lnTo>
                    <a:pt x="0" y="1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75" y="4"/>
                  </a:lnTo>
                  <a:lnTo>
                    <a:pt x="79" y="15"/>
                  </a:lnTo>
                  <a:lnTo>
                    <a:pt x="79" y="90"/>
                  </a:lnTo>
                  <a:lnTo>
                    <a:pt x="75" y="101"/>
                  </a:lnTo>
                  <a:lnTo>
                    <a:pt x="65" y="105"/>
                  </a:lnTo>
                  <a:close/>
                  <a:moveTo>
                    <a:pt x="55" y="22"/>
                  </a:moveTo>
                  <a:lnTo>
                    <a:pt x="24" y="22"/>
                  </a:lnTo>
                  <a:lnTo>
                    <a:pt x="24" y="84"/>
                  </a:lnTo>
                  <a:lnTo>
                    <a:pt x="55" y="84"/>
                  </a:lnTo>
                  <a:lnTo>
                    <a:pt x="55" y="22"/>
                  </a:lnTo>
                  <a:close/>
                  <a:moveTo>
                    <a:pt x="159" y="165"/>
                  </a:moveTo>
                  <a:lnTo>
                    <a:pt x="154" y="134"/>
                  </a:lnTo>
                  <a:lnTo>
                    <a:pt x="123" y="134"/>
                  </a:lnTo>
                  <a:lnTo>
                    <a:pt x="117" y="165"/>
                  </a:lnTo>
                  <a:lnTo>
                    <a:pt x="93" y="165"/>
                  </a:lnTo>
                  <a:lnTo>
                    <a:pt x="93" y="165"/>
                  </a:lnTo>
                  <a:lnTo>
                    <a:pt x="125" y="0"/>
                  </a:lnTo>
                  <a:lnTo>
                    <a:pt x="151" y="0"/>
                  </a:lnTo>
                  <a:lnTo>
                    <a:pt x="183" y="165"/>
                  </a:lnTo>
                  <a:lnTo>
                    <a:pt x="159" y="165"/>
                  </a:lnTo>
                  <a:close/>
                  <a:moveTo>
                    <a:pt x="137" y="38"/>
                  </a:moveTo>
                  <a:lnTo>
                    <a:pt x="125" y="113"/>
                  </a:lnTo>
                  <a:lnTo>
                    <a:pt x="150" y="113"/>
                  </a:lnTo>
                  <a:lnTo>
                    <a:pt x="137" y="38"/>
                  </a:lnTo>
                  <a:close/>
                  <a:moveTo>
                    <a:pt x="189" y="208"/>
                  </a:moveTo>
                  <a:lnTo>
                    <a:pt x="189" y="190"/>
                  </a:lnTo>
                  <a:lnTo>
                    <a:pt x="275" y="190"/>
                  </a:lnTo>
                  <a:lnTo>
                    <a:pt x="275" y="208"/>
                  </a:lnTo>
                  <a:lnTo>
                    <a:pt x="189" y="208"/>
                  </a:lnTo>
                  <a:close/>
                  <a:moveTo>
                    <a:pt x="332" y="165"/>
                  </a:moveTo>
                  <a:lnTo>
                    <a:pt x="332" y="78"/>
                  </a:lnTo>
                  <a:lnTo>
                    <a:pt x="309" y="80"/>
                  </a:lnTo>
                  <a:lnTo>
                    <a:pt x="309" y="165"/>
                  </a:lnTo>
                  <a:lnTo>
                    <a:pt x="285" y="165"/>
                  </a:lnTo>
                  <a:lnTo>
                    <a:pt x="285" y="0"/>
                  </a:lnTo>
                  <a:lnTo>
                    <a:pt x="309" y="0"/>
                  </a:lnTo>
                  <a:lnTo>
                    <a:pt x="309" y="62"/>
                  </a:lnTo>
                  <a:lnTo>
                    <a:pt x="318" y="61"/>
                  </a:lnTo>
                  <a:lnTo>
                    <a:pt x="326" y="59"/>
                  </a:lnTo>
                  <a:lnTo>
                    <a:pt x="336" y="59"/>
                  </a:lnTo>
                  <a:lnTo>
                    <a:pt x="343" y="58"/>
                  </a:lnTo>
                  <a:lnTo>
                    <a:pt x="353" y="62"/>
                  </a:lnTo>
                  <a:lnTo>
                    <a:pt x="356" y="71"/>
                  </a:lnTo>
                  <a:lnTo>
                    <a:pt x="356" y="165"/>
                  </a:lnTo>
                  <a:lnTo>
                    <a:pt x="332" y="165"/>
                  </a:lnTo>
                  <a:close/>
                  <a:moveTo>
                    <a:pt x="421" y="165"/>
                  </a:moveTo>
                  <a:lnTo>
                    <a:pt x="421" y="162"/>
                  </a:lnTo>
                  <a:lnTo>
                    <a:pt x="413" y="163"/>
                  </a:lnTo>
                  <a:lnTo>
                    <a:pt x="405" y="165"/>
                  </a:lnTo>
                  <a:lnTo>
                    <a:pt x="395" y="165"/>
                  </a:lnTo>
                  <a:lnTo>
                    <a:pt x="388" y="166"/>
                  </a:lnTo>
                  <a:lnTo>
                    <a:pt x="379" y="162"/>
                  </a:lnTo>
                  <a:lnTo>
                    <a:pt x="375" y="152"/>
                  </a:lnTo>
                  <a:lnTo>
                    <a:pt x="375" y="115"/>
                  </a:lnTo>
                  <a:lnTo>
                    <a:pt x="379" y="104"/>
                  </a:lnTo>
                  <a:lnTo>
                    <a:pt x="388" y="101"/>
                  </a:lnTo>
                  <a:lnTo>
                    <a:pt x="421" y="101"/>
                  </a:lnTo>
                  <a:lnTo>
                    <a:pt x="421" y="77"/>
                  </a:lnTo>
                  <a:lnTo>
                    <a:pt x="398" y="77"/>
                  </a:lnTo>
                  <a:lnTo>
                    <a:pt x="398" y="92"/>
                  </a:lnTo>
                  <a:lnTo>
                    <a:pt x="376" y="92"/>
                  </a:lnTo>
                  <a:lnTo>
                    <a:pt x="376" y="71"/>
                  </a:lnTo>
                  <a:lnTo>
                    <a:pt x="380" y="62"/>
                  </a:lnTo>
                  <a:lnTo>
                    <a:pt x="390" y="59"/>
                  </a:lnTo>
                  <a:lnTo>
                    <a:pt x="430" y="59"/>
                  </a:lnTo>
                  <a:lnTo>
                    <a:pt x="441" y="62"/>
                  </a:lnTo>
                  <a:lnTo>
                    <a:pt x="444" y="71"/>
                  </a:lnTo>
                  <a:lnTo>
                    <a:pt x="444" y="165"/>
                  </a:lnTo>
                  <a:lnTo>
                    <a:pt x="421" y="165"/>
                  </a:lnTo>
                  <a:close/>
                  <a:moveTo>
                    <a:pt x="421" y="117"/>
                  </a:moveTo>
                  <a:lnTo>
                    <a:pt x="398" y="117"/>
                  </a:lnTo>
                  <a:lnTo>
                    <a:pt x="398" y="147"/>
                  </a:lnTo>
                  <a:lnTo>
                    <a:pt x="421" y="146"/>
                  </a:lnTo>
                  <a:lnTo>
                    <a:pt x="421" y="117"/>
                  </a:lnTo>
                  <a:close/>
                  <a:moveTo>
                    <a:pt x="510" y="165"/>
                  </a:moveTo>
                  <a:lnTo>
                    <a:pt x="510" y="78"/>
                  </a:lnTo>
                  <a:lnTo>
                    <a:pt x="488" y="80"/>
                  </a:lnTo>
                  <a:lnTo>
                    <a:pt x="488" y="165"/>
                  </a:lnTo>
                  <a:lnTo>
                    <a:pt x="464" y="165"/>
                  </a:lnTo>
                  <a:lnTo>
                    <a:pt x="464" y="59"/>
                  </a:lnTo>
                  <a:lnTo>
                    <a:pt x="488" y="59"/>
                  </a:lnTo>
                  <a:lnTo>
                    <a:pt x="488" y="62"/>
                  </a:lnTo>
                  <a:lnTo>
                    <a:pt x="496" y="61"/>
                  </a:lnTo>
                  <a:lnTo>
                    <a:pt x="504" y="59"/>
                  </a:lnTo>
                  <a:lnTo>
                    <a:pt x="514" y="59"/>
                  </a:lnTo>
                  <a:lnTo>
                    <a:pt x="522" y="58"/>
                  </a:lnTo>
                  <a:lnTo>
                    <a:pt x="531" y="62"/>
                  </a:lnTo>
                  <a:lnTo>
                    <a:pt x="534" y="71"/>
                  </a:lnTo>
                  <a:lnTo>
                    <a:pt x="534" y="165"/>
                  </a:lnTo>
                  <a:lnTo>
                    <a:pt x="510" y="165"/>
                  </a:lnTo>
                  <a:close/>
                  <a:moveTo>
                    <a:pt x="611" y="204"/>
                  </a:moveTo>
                  <a:lnTo>
                    <a:pt x="569" y="204"/>
                  </a:lnTo>
                  <a:lnTo>
                    <a:pt x="558" y="201"/>
                  </a:lnTo>
                  <a:lnTo>
                    <a:pt x="556" y="190"/>
                  </a:lnTo>
                  <a:lnTo>
                    <a:pt x="556" y="174"/>
                  </a:lnTo>
                  <a:lnTo>
                    <a:pt x="579" y="174"/>
                  </a:lnTo>
                  <a:lnTo>
                    <a:pt x="579" y="186"/>
                  </a:lnTo>
                  <a:lnTo>
                    <a:pt x="600" y="186"/>
                  </a:lnTo>
                  <a:lnTo>
                    <a:pt x="600" y="165"/>
                  </a:lnTo>
                  <a:lnTo>
                    <a:pt x="576" y="165"/>
                  </a:lnTo>
                  <a:lnTo>
                    <a:pt x="566" y="163"/>
                  </a:lnTo>
                  <a:lnTo>
                    <a:pt x="560" y="159"/>
                  </a:lnTo>
                  <a:lnTo>
                    <a:pt x="556" y="152"/>
                  </a:lnTo>
                  <a:lnTo>
                    <a:pt x="554" y="143"/>
                  </a:lnTo>
                  <a:lnTo>
                    <a:pt x="554" y="78"/>
                  </a:lnTo>
                  <a:lnTo>
                    <a:pt x="556" y="70"/>
                  </a:lnTo>
                  <a:lnTo>
                    <a:pt x="558" y="63"/>
                  </a:lnTo>
                  <a:lnTo>
                    <a:pt x="565" y="59"/>
                  </a:lnTo>
                  <a:lnTo>
                    <a:pt x="573" y="58"/>
                  </a:lnTo>
                  <a:lnTo>
                    <a:pt x="583" y="59"/>
                  </a:lnTo>
                  <a:lnTo>
                    <a:pt x="600" y="62"/>
                  </a:lnTo>
                  <a:lnTo>
                    <a:pt x="600" y="59"/>
                  </a:lnTo>
                  <a:lnTo>
                    <a:pt x="624" y="59"/>
                  </a:lnTo>
                  <a:lnTo>
                    <a:pt x="624" y="190"/>
                  </a:lnTo>
                  <a:lnTo>
                    <a:pt x="622" y="201"/>
                  </a:lnTo>
                  <a:lnTo>
                    <a:pt x="611" y="204"/>
                  </a:lnTo>
                  <a:close/>
                  <a:moveTo>
                    <a:pt x="600" y="80"/>
                  </a:moveTo>
                  <a:lnTo>
                    <a:pt x="591" y="78"/>
                  </a:lnTo>
                  <a:lnTo>
                    <a:pt x="585" y="78"/>
                  </a:lnTo>
                  <a:lnTo>
                    <a:pt x="580" y="81"/>
                  </a:lnTo>
                  <a:lnTo>
                    <a:pt x="577" y="86"/>
                  </a:lnTo>
                  <a:lnTo>
                    <a:pt x="577" y="138"/>
                  </a:lnTo>
                  <a:lnTo>
                    <a:pt x="580" y="143"/>
                  </a:lnTo>
                  <a:lnTo>
                    <a:pt x="585" y="146"/>
                  </a:lnTo>
                  <a:lnTo>
                    <a:pt x="600" y="146"/>
                  </a:lnTo>
                  <a:lnTo>
                    <a:pt x="600" y="80"/>
                  </a:lnTo>
                  <a:close/>
                  <a:moveTo>
                    <a:pt x="645" y="43"/>
                  </a:moveTo>
                  <a:lnTo>
                    <a:pt x="645" y="19"/>
                  </a:lnTo>
                  <a:lnTo>
                    <a:pt x="669" y="19"/>
                  </a:lnTo>
                  <a:lnTo>
                    <a:pt x="669" y="43"/>
                  </a:lnTo>
                  <a:lnTo>
                    <a:pt x="645" y="43"/>
                  </a:lnTo>
                  <a:close/>
                  <a:moveTo>
                    <a:pt x="645" y="165"/>
                  </a:moveTo>
                  <a:lnTo>
                    <a:pt x="645" y="59"/>
                  </a:lnTo>
                  <a:lnTo>
                    <a:pt x="669" y="59"/>
                  </a:lnTo>
                  <a:lnTo>
                    <a:pt x="669" y="165"/>
                  </a:lnTo>
                  <a:lnTo>
                    <a:pt x="645" y="165"/>
                  </a:lnTo>
                  <a:close/>
                  <a:moveTo>
                    <a:pt x="734" y="165"/>
                  </a:moveTo>
                  <a:lnTo>
                    <a:pt x="734" y="78"/>
                  </a:lnTo>
                  <a:lnTo>
                    <a:pt x="712" y="80"/>
                  </a:lnTo>
                  <a:lnTo>
                    <a:pt x="712" y="165"/>
                  </a:lnTo>
                  <a:lnTo>
                    <a:pt x="688" y="165"/>
                  </a:lnTo>
                  <a:lnTo>
                    <a:pt x="688" y="59"/>
                  </a:lnTo>
                  <a:lnTo>
                    <a:pt x="712" y="59"/>
                  </a:lnTo>
                  <a:lnTo>
                    <a:pt x="712" y="62"/>
                  </a:lnTo>
                  <a:lnTo>
                    <a:pt x="720" y="61"/>
                  </a:lnTo>
                  <a:lnTo>
                    <a:pt x="728" y="59"/>
                  </a:lnTo>
                  <a:lnTo>
                    <a:pt x="738" y="59"/>
                  </a:lnTo>
                  <a:lnTo>
                    <a:pt x="746" y="58"/>
                  </a:lnTo>
                  <a:lnTo>
                    <a:pt x="755" y="62"/>
                  </a:lnTo>
                  <a:lnTo>
                    <a:pt x="758" y="71"/>
                  </a:lnTo>
                  <a:lnTo>
                    <a:pt x="758" y="165"/>
                  </a:lnTo>
                  <a:lnTo>
                    <a:pt x="734" y="165"/>
                  </a:lnTo>
                  <a:close/>
                  <a:moveTo>
                    <a:pt x="835" y="204"/>
                  </a:moveTo>
                  <a:lnTo>
                    <a:pt x="793" y="204"/>
                  </a:lnTo>
                  <a:lnTo>
                    <a:pt x="782" y="201"/>
                  </a:lnTo>
                  <a:lnTo>
                    <a:pt x="780" y="190"/>
                  </a:lnTo>
                  <a:lnTo>
                    <a:pt x="780" y="174"/>
                  </a:lnTo>
                  <a:lnTo>
                    <a:pt x="803" y="174"/>
                  </a:lnTo>
                  <a:lnTo>
                    <a:pt x="803" y="186"/>
                  </a:lnTo>
                  <a:lnTo>
                    <a:pt x="824" y="186"/>
                  </a:lnTo>
                  <a:lnTo>
                    <a:pt x="824" y="165"/>
                  </a:lnTo>
                  <a:lnTo>
                    <a:pt x="800" y="165"/>
                  </a:lnTo>
                  <a:lnTo>
                    <a:pt x="790" y="163"/>
                  </a:lnTo>
                  <a:lnTo>
                    <a:pt x="784" y="159"/>
                  </a:lnTo>
                  <a:lnTo>
                    <a:pt x="780" y="152"/>
                  </a:lnTo>
                  <a:lnTo>
                    <a:pt x="778" y="143"/>
                  </a:lnTo>
                  <a:lnTo>
                    <a:pt x="778" y="78"/>
                  </a:lnTo>
                  <a:lnTo>
                    <a:pt x="780" y="70"/>
                  </a:lnTo>
                  <a:lnTo>
                    <a:pt x="782" y="63"/>
                  </a:lnTo>
                  <a:lnTo>
                    <a:pt x="789" y="59"/>
                  </a:lnTo>
                  <a:lnTo>
                    <a:pt x="797" y="58"/>
                  </a:lnTo>
                  <a:lnTo>
                    <a:pt x="807" y="59"/>
                  </a:lnTo>
                  <a:lnTo>
                    <a:pt x="824" y="62"/>
                  </a:lnTo>
                  <a:lnTo>
                    <a:pt x="824" y="59"/>
                  </a:lnTo>
                  <a:lnTo>
                    <a:pt x="848" y="59"/>
                  </a:lnTo>
                  <a:lnTo>
                    <a:pt x="848" y="190"/>
                  </a:lnTo>
                  <a:lnTo>
                    <a:pt x="846" y="201"/>
                  </a:lnTo>
                  <a:lnTo>
                    <a:pt x="835" y="204"/>
                  </a:lnTo>
                  <a:close/>
                  <a:moveTo>
                    <a:pt x="824" y="80"/>
                  </a:moveTo>
                  <a:lnTo>
                    <a:pt x="815" y="78"/>
                  </a:lnTo>
                  <a:lnTo>
                    <a:pt x="809" y="78"/>
                  </a:lnTo>
                  <a:lnTo>
                    <a:pt x="804" y="81"/>
                  </a:lnTo>
                  <a:lnTo>
                    <a:pt x="801" y="86"/>
                  </a:lnTo>
                  <a:lnTo>
                    <a:pt x="801" y="138"/>
                  </a:lnTo>
                  <a:lnTo>
                    <a:pt x="804" y="143"/>
                  </a:lnTo>
                  <a:lnTo>
                    <a:pt x="809" y="146"/>
                  </a:lnTo>
                  <a:lnTo>
                    <a:pt x="824" y="146"/>
                  </a:lnTo>
                  <a:lnTo>
                    <a:pt x="824" y="80"/>
                  </a:lnTo>
                  <a:close/>
                  <a:moveTo>
                    <a:pt x="859" y="208"/>
                  </a:moveTo>
                  <a:lnTo>
                    <a:pt x="859" y="190"/>
                  </a:lnTo>
                  <a:lnTo>
                    <a:pt x="945" y="190"/>
                  </a:lnTo>
                  <a:lnTo>
                    <a:pt x="945" y="208"/>
                  </a:lnTo>
                  <a:lnTo>
                    <a:pt x="859" y="208"/>
                  </a:lnTo>
                  <a:close/>
                  <a:moveTo>
                    <a:pt x="1033" y="165"/>
                  </a:moveTo>
                  <a:lnTo>
                    <a:pt x="1033" y="84"/>
                  </a:lnTo>
                  <a:lnTo>
                    <a:pt x="1033" y="75"/>
                  </a:lnTo>
                  <a:lnTo>
                    <a:pt x="1035" y="66"/>
                  </a:lnTo>
                  <a:lnTo>
                    <a:pt x="1013" y="150"/>
                  </a:lnTo>
                  <a:lnTo>
                    <a:pt x="1001" y="150"/>
                  </a:lnTo>
                  <a:lnTo>
                    <a:pt x="979" y="66"/>
                  </a:lnTo>
                  <a:lnTo>
                    <a:pt x="981" y="75"/>
                  </a:lnTo>
                  <a:lnTo>
                    <a:pt x="981" y="84"/>
                  </a:lnTo>
                  <a:lnTo>
                    <a:pt x="981" y="165"/>
                  </a:lnTo>
                  <a:lnTo>
                    <a:pt x="956" y="165"/>
                  </a:lnTo>
                  <a:lnTo>
                    <a:pt x="956" y="0"/>
                  </a:lnTo>
                  <a:lnTo>
                    <a:pt x="981" y="0"/>
                  </a:lnTo>
                  <a:lnTo>
                    <a:pt x="1006" y="92"/>
                  </a:lnTo>
                  <a:lnTo>
                    <a:pt x="1006" y="94"/>
                  </a:lnTo>
                  <a:lnTo>
                    <a:pt x="1006" y="98"/>
                  </a:lnTo>
                  <a:lnTo>
                    <a:pt x="1006" y="96"/>
                  </a:lnTo>
                  <a:lnTo>
                    <a:pt x="1008" y="92"/>
                  </a:lnTo>
                  <a:lnTo>
                    <a:pt x="1033" y="0"/>
                  </a:lnTo>
                  <a:lnTo>
                    <a:pt x="1056" y="0"/>
                  </a:lnTo>
                  <a:lnTo>
                    <a:pt x="1056" y="165"/>
                  </a:lnTo>
                  <a:lnTo>
                    <a:pt x="1033" y="165"/>
                  </a:lnTo>
                  <a:close/>
                  <a:moveTo>
                    <a:pt x="1146" y="165"/>
                  </a:moveTo>
                  <a:lnTo>
                    <a:pt x="1094" y="165"/>
                  </a:lnTo>
                  <a:lnTo>
                    <a:pt x="1083" y="162"/>
                  </a:lnTo>
                  <a:lnTo>
                    <a:pt x="1079" y="150"/>
                  </a:lnTo>
                  <a:lnTo>
                    <a:pt x="1079" y="0"/>
                  </a:lnTo>
                  <a:lnTo>
                    <a:pt x="1103" y="0"/>
                  </a:lnTo>
                  <a:lnTo>
                    <a:pt x="1103" y="144"/>
                  </a:lnTo>
                  <a:lnTo>
                    <a:pt x="1137" y="144"/>
                  </a:lnTo>
                  <a:lnTo>
                    <a:pt x="1137" y="0"/>
                  </a:lnTo>
                  <a:lnTo>
                    <a:pt x="1161" y="0"/>
                  </a:lnTo>
                  <a:lnTo>
                    <a:pt x="1161" y="150"/>
                  </a:lnTo>
                  <a:lnTo>
                    <a:pt x="1157" y="162"/>
                  </a:lnTo>
                  <a:lnTo>
                    <a:pt x="1146" y="165"/>
                  </a:lnTo>
                  <a:close/>
                  <a:moveTo>
                    <a:pt x="1173" y="208"/>
                  </a:moveTo>
                  <a:lnTo>
                    <a:pt x="1173" y="190"/>
                  </a:lnTo>
                  <a:lnTo>
                    <a:pt x="1260" y="190"/>
                  </a:lnTo>
                  <a:lnTo>
                    <a:pt x="1260" y="208"/>
                  </a:lnTo>
                  <a:lnTo>
                    <a:pt x="1173" y="208"/>
                  </a:lnTo>
                  <a:close/>
                  <a:moveTo>
                    <a:pt x="1315" y="165"/>
                  </a:moveTo>
                  <a:lnTo>
                    <a:pt x="1315" y="162"/>
                  </a:lnTo>
                  <a:lnTo>
                    <a:pt x="1307" y="163"/>
                  </a:lnTo>
                  <a:lnTo>
                    <a:pt x="1299" y="165"/>
                  </a:lnTo>
                  <a:lnTo>
                    <a:pt x="1289" y="165"/>
                  </a:lnTo>
                  <a:lnTo>
                    <a:pt x="1283" y="166"/>
                  </a:lnTo>
                  <a:lnTo>
                    <a:pt x="1273" y="162"/>
                  </a:lnTo>
                  <a:lnTo>
                    <a:pt x="1269" y="152"/>
                  </a:lnTo>
                  <a:lnTo>
                    <a:pt x="1269" y="115"/>
                  </a:lnTo>
                  <a:lnTo>
                    <a:pt x="1273" y="104"/>
                  </a:lnTo>
                  <a:lnTo>
                    <a:pt x="1283" y="101"/>
                  </a:lnTo>
                  <a:lnTo>
                    <a:pt x="1315" y="101"/>
                  </a:lnTo>
                  <a:lnTo>
                    <a:pt x="1315" y="77"/>
                  </a:lnTo>
                  <a:lnTo>
                    <a:pt x="1292" y="77"/>
                  </a:lnTo>
                  <a:lnTo>
                    <a:pt x="1292" y="92"/>
                  </a:lnTo>
                  <a:lnTo>
                    <a:pt x="1271" y="92"/>
                  </a:lnTo>
                  <a:lnTo>
                    <a:pt x="1271" y="71"/>
                  </a:lnTo>
                  <a:lnTo>
                    <a:pt x="1275" y="62"/>
                  </a:lnTo>
                  <a:lnTo>
                    <a:pt x="1284" y="59"/>
                  </a:lnTo>
                  <a:lnTo>
                    <a:pt x="1325" y="59"/>
                  </a:lnTo>
                  <a:lnTo>
                    <a:pt x="1335" y="62"/>
                  </a:lnTo>
                  <a:lnTo>
                    <a:pt x="1338" y="71"/>
                  </a:lnTo>
                  <a:lnTo>
                    <a:pt x="1338" y="165"/>
                  </a:lnTo>
                  <a:lnTo>
                    <a:pt x="1315" y="165"/>
                  </a:lnTo>
                  <a:close/>
                  <a:moveTo>
                    <a:pt x="1315" y="117"/>
                  </a:moveTo>
                  <a:lnTo>
                    <a:pt x="1292" y="117"/>
                  </a:lnTo>
                  <a:lnTo>
                    <a:pt x="1292" y="147"/>
                  </a:lnTo>
                  <a:lnTo>
                    <a:pt x="1315" y="146"/>
                  </a:lnTo>
                  <a:lnTo>
                    <a:pt x="1315" y="117"/>
                  </a:lnTo>
                  <a:close/>
                  <a:moveTo>
                    <a:pt x="1377" y="165"/>
                  </a:moveTo>
                  <a:lnTo>
                    <a:pt x="1366" y="162"/>
                  </a:lnTo>
                  <a:lnTo>
                    <a:pt x="1364" y="152"/>
                  </a:lnTo>
                  <a:lnTo>
                    <a:pt x="1364" y="80"/>
                  </a:lnTo>
                  <a:lnTo>
                    <a:pt x="1352" y="80"/>
                  </a:lnTo>
                  <a:lnTo>
                    <a:pt x="1352" y="59"/>
                  </a:lnTo>
                  <a:lnTo>
                    <a:pt x="1364" y="59"/>
                  </a:lnTo>
                  <a:lnTo>
                    <a:pt x="1364" y="30"/>
                  </a:lnTo>
                  <a:lnTo>
                    <a:pt x="1388" y="30"/>
                  </a:lnTo>
                  <a:lnTo>
                    <a:pt x="1388" y="59"/>
                  </a:lnTo>
                  <a:lnTo>
                    <a:pt x="1403" y="59"/>
                  </a:lnTo>
                  <a:lnTo>
                    <a:pt x="1403" y="80"/>
                  </a:lnTo>
                  <a:lnTo>
                    <a:pt x="1388" y="80"/>
                  </a:lnTo>
                  <a:lnTo>
                    <a:pt x="1388" y="144"/>
                  </a:lnTo>
                  <a:lnTo>
                    <a:pt x="1404" y="144"/>
                  </a:lnTo>
                  <a:lnTo>
                    <a:pt x="1404" y="165"/>
                  </a:lnTo>
                  <a:lnTo>
                    <a:pt x="1377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58568"/>
            <a:ext cx="2643609" cy="121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>
            <a:spLocks/>
          </p:cNvSpPr>
          <p:nvPr/>
        </p:nvSpPr>
        <p:spPr bwMode="auto">
          <a:xfrm>
            <a:off x="755577" y="2319288"/>
            <a:ext cx="2376265" cy="9214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defPPr>
              <a:defRPr lang="en-US"/>
            </a:defPPr>
            <a:lvl1pPr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3429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6858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0287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l"/>
            <a:r>
              <a:rPr lang="en-US" sz="1600" b="1" dirty="0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Anchor Modeling also provides a </a:t>
            </a:r>
            <a:r>
              <a:rPr lang="en-US" sz="1600" b="1" i="1" dirty="0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naming</a:t>
            </a:r>
            <a:r>
              <a:rPr lang="en-US" sz="1600" b="1" dirty="0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en-US" sz="1600" b="1" i="1" dirty="0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convention</a:t>
            </a:r>
            <a:r>
              <a:rPr lang="en-US" sz="1600" b="1" dirty="0">
                <a:solidFill>
                  <a:srgbClr val="001E5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with semantic encoding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72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000" dirty="0" err="1" smtClean="0"/>
              <a:t>Relational</a:t>
            </a:r>
            <a:r>
              <a:rPr lang="sv-SE" sz="4000" dirty="0" smtClean="0"/>
              <a:t> Implementation</a:t>
            </a:r>
            <a:endParaRPr lang="en-US" sz="4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04864"/>
            <a:ext cx="5807623" cy="3441016"/>
          </a:xfrm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827584" y="3429000"/>
            <a:ext cx="2169914" cy="1205508"/>
            <a:chOff x="0" y="0"/>
            <a:chExt cx="243" cy="135"/>
          </a:xfrm>
        </p:grpSpPr>
        <p:sp>
          <p:nvSpPr>
            <p:cNvPr id="10" name="Rectangle 9"/>
            <p:cNvSpPr>
              <a:spLocks/>
            </p:cNvSpPr>
            <p:nvPr/>
          </p:nvSpPr>
          <p:spPr bwMode="auto">
            <a:xfrm>
              <a:off x="18" y="13"/>
              <a:ext cx="207" cy="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The tables in the database will be in </a:t>
              </a:r>
              <a:r>
                <a:rPr lang="en-US" sz="15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sixth normal form</a:t>
              </a:r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. </a:t>
              </a:r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3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11560" y="1919312"/>
            <a:ext cx="2786063" cy="1437680"/>
            <a:chOff x="0" y="0"/>
            <a:chExt cx="312" cy="161"/>
          </a:xfrm>
        </p:grpSpPr>
        <p:sp>
          <p:nvSpPr>
            <p:cNvPr id="13" name="Rectangle 12"/>
            <p:cNvSpPr>
              <a:spLocks/>
            </p:cNvSpPr>
            <p:nvPr/>
          </p:nvSpPr>
          <p:spPr bwMode="auto">
            <a:xfrm>
              <a:off x="18" y="13"/>
              <a:ext cx="276" cy="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There is a </a:t>
              </a:r>
              <a:r>
                <a:rPr lang="en-US" sz="15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one-to-one</a:t>
              </a:r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correspondence between graphical symbols and tables in the database.</a:t>
              </a:r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2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80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Evolved</a:t>
            </a:r>
            <a:r>
              <a:rPr lang="sv-SE" dirty="0" smtClean="0"/>
              <a:t> </a:t>
            </a:r>
            <a:r>
              <a:rPr lang="sv-SE" dirty="0" err="1" smtClean="0"/>
              <a:t>Example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187450" y="2273300"/>
            <a:ext cx="6337300" cy="4108452"/>
            <a:chOff x="748" y="1432"/>
            <a:chExt cx="3992" cy="258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748" y="1432"/>
              <a:ext cx="3992" cy="2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986" y="1592"/>
              <a:ext cx="140" cy="698"/>
            </a:xfrm>
            <a:custGeom>
              <a:avLst/>
              <a:gdLst>
                <a:gd name="T0" fmla="*/ 280 w 280"/>
                <a:gd name="T1" fmla="*/ 0 h 1397"/>
                <a:gd name="T2" fmla="*/ 254 w 280"/>
                <a:gd name="T3" fmla="*/ 395 h 1397"/>
                <a:gd name="T4" fmla="*/ 200 w 280"/>
                <a:gd name="T5" fmla="*/ 758 h 1397"/>
                <a:gd name="T6" fmla="*/ 114 w 280"/>
                <a:gd name="T7" fmla="*/ 1092 h 1397"/>
                <a:gd name="T8" fmla="*/ 0 w 280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397">
                  <a:moveTo>
                    <a:pt x="280" y="0"/>
                  </a:moveTo>
                  <a:lnTo>
                    <a:pt x="254" y="395"/>
                  </a:lnTo>
                  <a:lnTo>
                    <a:pt x="200" y="758"/>
                  </a:lnTo>
                  <a:lnTo>
                    <a:pt x="114" y="1092"/>
                  </a:lnTo>
                  <a:lnTo>
                    <a:pt x="0" y="1397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" y="2290"/>
              <a:ext cx="295" cy="621"/>
            </a:xfrm>
            <a:custGeom>
              <a:avLst/>
              <a:gdLst>
                <a:gd name="T0" fmla="*/ 592 w 592"/>
                <a:gd name="T1" fmla="*/ 1242 h 1242"/>
                <a:gd name="T2" fmla="*/ 370 w 592"/>
                <a:gd name="T3" fmla="*/ 993 h 1242"/>
                <a:gd name="T4" fmla="*/ 198 w 592"/>
                <a:gd name="T5" fmla="*/ 702 h 1242"/>
                <a:gd name="T6" fmla="*/ 74 w 592"/>
                <a:gd name="T7" fmla="*/ 371 h 1242"/>
                <a:gd name="T8" fmla="*/ 0 w 592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1242">
                  <a:moveTo>
                    <a:pt x="592" y="1242"/>
                  </a:moveTo>
                  <a:lnTo>
                    <a:pt x="370" y="993"/>
                  </a:lnTo>
                  <a:lnTo>
                    <a:pt x="198" y="702"/>
                  </a:lnTo>
                  <a:lnTo>
                    <a:pt x="74" y="371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021" y="2578"/>
              <a:ext cx="127" cy="126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075" y="2610"/>
              <a:ext cx="13" cy="64"/>
            </a:xfrm>
            <a:custGeom>
              <a:avLst/>
              <a:gdLst>
                <a:gd name="T0" fmla="*/ 8 w 27"/>
                <a:gd name="T1" fmla="*/ 130 h 130"/>
                <a:gd name="T2" fmla="*/ 8 w 27"/>
                <a:gd name="T3" fmla="*/ 38 h 130"/>
                <a:gd name="T4" fmla="*/ 0 w 27"/>
                <a:gd name="T5" fmla="*/ 38 h 130"/>
                <a:gd name="T6" fmla="*/ 0 w 27"/>
                <a:gd name="T7" fmla="*/ 36 h 130"/>
                <a:gd name="T8" fmla="*/ 11 w 27"/>
                <a:gd name="T9" fmla="*/ 0 h 130"/>
                <a:gd name="T10" fmla="*/ 27 w 27"/>
                <a:gd name="T11" fmla="*/ 0 h 130"/>
                <a:gd name="T12" fmla="*/ 27 w 27"/>
                <a:gd name="T13" fmla="*/ 130 h 130"/>
                <a:gd name="T14" fmla="*/ 8 w 27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30">
                  <a:moveTo>
                    <a:pt x="8" y="130"/>
                  </a:moveTo>
                  <a:lnTo>
                    <a:pt x="8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11" y="0"/>
                  </a:lnTo>
                  <a:lnTo>
                    <a:pt x="27" y="0"/>
                  </a:lnTo>
                  <a:lnTo>
                    <a:pt x="27" y="130"/>
                  </a:lnTo>
                  <a:lnTo>
                    <a:pt x="8" y="130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1" y="2911"/>
              <a:ext cx="1016" cy="343"/>
            </a:xfrm>
            <a:custGeom>
              <a:avLst/>
              <a:gdLst>
                <a:gd name="T0" fmla="*/ 0 w 2030"/>
                <a:gd name="T1" fmla="*/ 0 h 685"/>
                <a:gd name="T2" fmla="*/ 535 w 2030"/>
                <a:gd name="T3" fmla="*/ 58 h 685"/>
                <a:gd name="T4" fmla="*/ 1052 w 2030"/>
                <a:gd name="T5" fmla="*/ 192 h 685"/>
                <a:gd name="T6" fmla="*/ 1550 w 2030"/>
                <a:gd name="T7" fmla="*/ 400 h 685"/>
                <a:gd name="T8" fmla="*/ 2030 w 2030"/>
                <a:gd name="T9" fmla="*/ 6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0" h="685">
                  <a:moveTo>
                    <a:pt x="0" y="0"/>
                  </a:moveTo>
                  <a:lnTo>
                    <a:pt x="535" y="58"/>
                  </a:lnTo>
                  <a:lnTo>
                    <a:pt x="1052" y="192"/>
                  </a:lnTo>
                  <a:lnTo>
                    <a:pt x="1550" y="400"/>
                  </a:lnTo>
                  <a:lnTo>
                    <a:pt x="2030" y="685"/>
                  </a:lnTo>
                </a:path>
              </a:pathLst>
            </a:custGeom>
            <a:noFill/>
            <a:ln w="12700">
              <a:solidFill>
                <a:srgbClr val="54444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1744" y="2943"/>
              <a:ext cx="127" cy="127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87" y="2986"/>
              <a:ext cx="45" cy="42"/>
            </a:xfrm>
            <a:custGeom>
              <a:avLst/>
              <a:gdLst>
                <a:gd name="T0" fmla="*/ 72 w 91"/>
                <a:gd name="T1" fmla="*/ 85 h 85"/>
                <a:gd name="T2" fmla="*/ 72 w 91"/>
                <a:gd name="T3" fmla="*/ 17 h 85"/>
                <a:gd name="T4" fmla="*/ 55 w 91"/>
                <a:gd name="T5" fmla="*/ 17 h 85"/>
                <a:gd name="T6" fmla="*/ 55 w 91"/>
                <a:gd name="T7" fmla="*/ 85 h 85"/>
                <a:gd name="T8" fmla="*/ 37 w 91"/>
                <a:gd name="T9" fmla="*/ 85 h 85"/>
                <a:gd name="T10" fmla="*/ 37 w 91"/>
                <a:gd name="T11" fmla="*/ 17 h 85"/>
                <a:gd name="T12" fmla="*/ 18 w 91"/>
                <a:gd name="T13" fmla="*/ 17 h 85"/>
                <a:gd name="T14" fmla="*/ 18 w 91"/>
                <a:gd name="T15" fmla="*/ 85 h 85"/>
                <a:gd name="T16" fmla="*/ 0 w 91"/>
                <a:gd name="T17" fmla="*/ 85 h 85"/>
                <a:gd name="T18" fmla="*/ 0 w 91"/>
                <a:gd name="T19" fmla="*/ 2 h 85"/>
                <a:gd name="T20" fmla="*/ 18 w 91"/>
                <a:gd name="T21" fmla="*/ 2 h 85"/>
                <a:gd name="T22" fmla="*/ 18 w 91"/>
                <a:gd name="T23" fmla="*/ 4 h 85"/>
                <a:gd name="T24" fmla="*/ 25 w 91"/>
                <a:gd name="T25" fmla="*/ 3 h 85"/>
                <a:gd name="T26" fmla="*/ 31 w 91"/>
                <a:gd name="T27" fmla="*/ 2 h 85"/>
                <a:gd name="T28" fmla="*/ 39 w 91"/>
                <a:gd name="T29" fmla="*/ 2 h 85"/>
                <a:gd name="T30" fmla="*/ 45 w 91"/>
                <a:gd name="T31" fmla="*/ 0 h 85"/>
                <a:gd name="T32" fmla="*/ 50 w 91"/>
                <a:gd name="T33" fmla="*/ 2 h 85"/>
                <a:gd name="T34" fmla="*/ 53 w 91"/>
                <a:gd name="T35" fmla="*/ 4 h 85"/>
                <a:gd name="T36" fmla="*/ 60 w 91"/>
                <a:gd name="T37" fmla="*/ 3 h 85"/>
                <a:gd name="T38" fmla="*/ 67 w 91"/>
                <a:gd name="T39" fmla="*/ 3 h 85"/>
                <a:gd name="T40" fmla="*/ 75 w 91"/>
                <a:gd name="T41" fmla="*/ 2 h 85"/>
                <a:gd name="T42" fmla="*/ 82 w 91"/>
                <a:gd name="T43" fmla="*/ 0 h 85"/>
                <a:gd name="T44" fmla="*/ 88 w 91"/>
                <a:gd name="T45" fmla="*/ 3 h 85"/>
                <a:gd name="T46" fmla="*/ 91 w 91"/>
                <a:gd name="T47" fmla="*/ 11 h 85"/>
                <a:gd name="T48" fmla="*/ 91 w 91"/>
                <a:gd name="T49" fmla="*/ 85 h 85"/>
                <a:gd name="T50" fmla="*/ 72 w 91"/>
                <a:gd name="T5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85">
                  <a:moveTo>
                    <a:pt x="72" y="85"/>
                  </a:moveTo>
                  <a:lnTo>
                    <a:pt x="72" y="17"/>
                  </a:lnTo>
                  <a:lnTo>
                    <a:pt x="55" y="17"/>
                  </a:lnTo>
                  <a:lnTo>
                    <a:pt x="55" y="85"/>
                  </a:lnTo>
                  <a:lnTo>
                    <a:pt x="37" y="85"/>
                  </a:lnTo>
                  <a:lnTo>
                    <a:pt x="37" y="17"/>
                  </a:lnTo>
                  <a:lnTo>
                    <a:pt x="18" y="17"/>
                  </a:lnTo>
                  <a:lnTo>
                    <a:pt x="18" y="85"/>
                  </a:lnTo>
                  <a:lnTo>
                    <a:pt x="0" y="85"/>
                  </a:lnTo>
                  <a:lnTo>
                    <a:pt x="0" y="2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5" y="3"/>
                  </a:lnTo>
                  <a:lnTo>
                    <a:pt x="31" y="2"/>
                  </a:lnTo>
                  <a:lnTo>
                    <a:pt x="39" y="2"/>
                  </a:lnTo>
                  <a:lnTo>
                    <a:pt x="45" y="0"/>
                  </a:lnTo>
                  <a:lnTo>
                    <a:pt x="50" y="2"/>
                  </a:lnTo>
                  <a:lnTo>
                    <a:pt x="53" y="4"/>
                  </a:lnTo>
                  <a:lnTo>
                    <a:pt x="60" y="3"/>
                  </a:lnTo>
                  <a:lnTo>
                    <a:pt x="67" y="3"/>
                  </a:lnTo>
                  <a:lnTo>
                    <a:pt x="75" y="2"/>
                  </a:lnTo>
                  <a:lnTo>
                    <a:pt x="82" y="0"/>
                  </a:lnTo>
                  <a:lnTo>
                    <a:pt x="88" y="3"/>
                  </a:lnTo>
                  <a:lnTo>
                    <a:pt x="91" y="11"/>
                  </a:lnTo>
                  <a:lnTo>
                    <a:pt x="91" y="85"/>
                  </a:lnTo>
                  <a:lnTo>
                    <a:pt x="72" y="85"/>
                  </a:ln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297" y="2429"/>
              <a:ext cx="299" cy="825"/>
            </a:xfrm>
            <a:custGeom>
              <a:avLst/>
              <a:gdLst>
                <a:gd name="T0" fmla="*/ 599 w 599"/>
                <a:gd name="T1" fmla="*/ 0 h 1650"/>
                <a:gd name="T2" fmla="*/ 340 w 599"/>
                <a:gd name="T3" fmla="*/ 808 h 1650"/>
                <a:gd name="T4" fmla="*/ 0 w 599"/>
                <a:gd name="T5" fmla="*/ 165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9" h="1650">
                  <a:moveTo>
                    <a:pt x="599" y="0"/>
                  </a:moveTo>
                  <a:lnTo>
                    <a:pt x="340" y="808"/>
                  </a:lnTo>
                  <a:lnTo>
                    <a:pt x="0" y="1650"/>
                  </a:lnTo>
                </a:path>
              </a:pathLst>
            </a:custGeom>
            <a:noFill/>
            <a:ln w="12700">
              <a:solidFill>
                <a:srgbClr val="C7C7C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2403" y="2769"/>
              <a:ext cx="127" cy="127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46" y="2817"/>
              <a:ext cx="46" cy="43"/>
            </a:xfrm>
            <a:custGeom>
              <a:avLst/>
              <a:gdLst>
                <a:gd name="T0" fmla="*/ 74 w 93"/>
                <a:gd name="T1" fmla="*/ 84 h 84"/>
                <a:gd name="T2" fmla="*/ 74 w 93"/>
                <a:gd name="T3" fmla="*/ 16 h 84"/>
                <a:gd name="T4" fmla="*/ 56 w 93"/>
                <a:gd name="T5" fmla="*/ 17 h 84"/>
                <a:gd name="T6" fmla="*/ 56 w 93"/>
                <a:gd name="T7" fmla="*/ 84 h 84"/>
                <a:gd name="T8" fmla="*/ 37 w 93"/>
                <a:gd name="T9" fmla="*/ 84 h 84"/>
                <a:gd name="T10" fmla="*/ 37 w 93"/>
                <a:gd name="T11" fmla="*/ 16 h 84"/>
                <a:gd name="T12" fmla="*/ 19 w 93"/>
                <a:gd name="T13" fmla="*/ 17 h 84"/>
                <a:gd name="T14" fmla="*/ 19 w 93"/>
                <a:gd name="T15" fmla="*/ 84 h 84"/>
                <a:gd name="T16" fmla="*/ 0 w 93"/>
                <a:gd name="T17" fmla="*/ 84 h 84"/>
                <a:gd name="T18" fmla="*/ 0 w 93"/>
                <a:gd name="T19" fmla="*/ 0 h 84"/>
                <a:gd name="T20" fmla="*/ 19 w 93"/>
                <a:gd name="T21" fmla="*/ 0 h 84"/>
                <a:gd name="T22" fmla="*/ 19 w 93"/>
                <a:gd name="T23" fmla="*/ 4 h 84"/>
                <a:gd name="T24" fmla="*/ 25 w 93"/>
                <a:gd name="T25" fmla="*/ 2 h 84"/>
                <a:gd name="T26" fmla="*/ 32 w 93"/>
                <a:gd name="T27" fmla="*/ 1 h 84"/>
                <a:gd name="T28" fmla="*/ 40 w 93"/>
                <a:gd name="T29" fmla="*/ 0 h 84"/>
                <a:gd name="T30" fmla="*/ 45 w 93"/>
                <a:gd name="T31" fmla="*/ 0 h 84"/>
                <a:gd name="T32" fmla="*/ 52 w 93"/>
                <a:gd name="T33" fmla="*/ 1 h 84"/>
                <a:gd name="T34" fmla="*/ 55 w 93"/>
                <a:gd name="T35" fmla="*/ 4 h 84"/>
                <a:gd name="T36" fmla="*/ 61 w 93"/>
                <a:gd name="T37" fmla="*/ 2 h 84"/>
                <a:gd name="T38" fmla="*/ 68 w 93"/>
                <a:gd name="T39" fmla="*/ 1 h 84"/>
                <a:gd name="T40" fmla="*/ 76 w 93"/>
                <a:gd name="T41" fmla="*/ 1 h 84"/>
                <a:gd name="T42" fmla="*/ 82 w 93"/>
                <a:gd name="T43" fmla="*/ 0 h 84"/>
                <a:gd name="T44" fmla="*/ 90 w 93"/>
                <a:gd name="T45" fmla="*/ 2 h 84"/>
                <a:gd name="T46" fmla="*/ 93 w 93"/>
                <a:gd name="T47" fmla="*/ 10 h 84"/>
                <a:gd name="T48" fmla="*/ 93 w 93"/>
                <a:gd name="T49" fmla="*/ 84 h 84"/>
                <a:gd name="T50" fmla="*/ 74 w 93"/>
                <a:gd name="T5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" h="84">
                  <a:moveTo>
                    <a:pt x="74" y="84"/>
                  </a:moveTo>
                  <a:lnTo>
                    <a:pt x="74" y="16"/>
                  </a:lnTo>
                  <a:lnTo>
                    <a:pt x="56" y="17"/>
                  </a:lnTo>
                  <a:lnTo>
                    <a:pt x="56" y="84"/>
                  </a:lnTo>
                  <a:lnTo>
                    <a:pt x="37" y="84"/>
                  </a:lnTo>
                  <a:lnTo>
                    <a:pt x="37" y="16"/>
                  </a:lnTo>
                  <a:lnTo>
                    <a:pt x="19" y="17"/>
                  </a:lnTo>
                  <a:lnTo>
                    <a:pt x="19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25" y="2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2" y="1"/>
                  </a:lnTo>
                  <a:lnTo>
                    <a:pt x="55" y="4"/>
                  </a:lnTo>
                  <a:lnTo>
                    <a:pt x="61" y="2"/>
                  </a:lnTo>
                  <a:lnTo>
                    <a:pt x="68" y="1"/>
                  </a:lnTo>
                  <a:lnTo>
                    <a:pt x="76" y="1"/>
                  </a:lnTo>
                  <a:lnTo>
                    <a:pt x="82" y="0"/>
                  </a:lnTo>
                  <a:lnTo>
                    <a:pt x="90" y="2"/>
                  </a:lnTo>
                  <a:lnTo>
                    <a:pt x="93" y="10"/>
                  </a:lnTo>
                  <a:lnTo>
                    <a:pt x="93" y="84"/>
                  </a:lnTo>
                  <a:lnTo>
                    <a:pt x="74" y="84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184" y="1559"/>
              <a:ext cx="411" cy="458"/>
            </a:xfrm>
            <a:custGeom>
              <a:avLst/>
              <a:gdLst>
                <a:gd name="T0" fmla="*/ 823 w 823"/>
                <a:gd name="T1" fmla="*/ 0 h 917"/>
                <a:gd name="T2" fmla="*/ 453 w 823"/>
                <a:gd name="T3" fmla="*/ 436 h 917"/>
                <a:gd name="T4" fmla="*/ 0 w 823"/>
                <a:gd name="T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3" h="917">
                  <a:moveTo>
                    <a:pt x="823" y="0"/>
                  </a:moveTo>
                  <a:lnTo>
                    <a:pt x="453" y="436"/>
                  </a:lnTo>
                  <a:lnTo>
                    <a:pt x="0" y="917"/>
                  </a:lnTo>
                </a:path>
              </a:pathLst>
            </a:custGeom>
            <a:noFill/>
            <a:ln w="12700">
              <a:solidFill>
                <a:srgbClr val="C7C7C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822" y="3254"/>
              <a:ext cx="475" cy="462"/>
            </a:xfrm>
            <a:custGeom>
              <a:avLst/>
              <a:gdLst>
                <a:gd name="T0" fmla="*/ 0 w 949"/>
                <a:gd name="T1" fmla="*/ 926 h 926"/>
                <a:gd name="T2" fmla="*/ 222 w 949"/>
                <a:gd name="T3" fmla="*/ 775 h 926"/>
                <a:gd name="T4" fmla="*/ 456 w 949"/>
                <a:gd name="T5" fmla="*/ 572 h 926"/>
                <a:gd name="T6" fmla="*/ 697 w 949"/>
                <a:gd name="T7" fmla="*/ 313 h 926"/>
                <a:gd name="T8" fmla="*/ 949 w 949"/>
                <a:gd name="T9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9" h="926">
                  <a:moveTo>
                    <a:pt x="0" y="926"/>
                  </a:moveTo>
                  <a:lnTo>
                    <a:pt x="222" y="775"/>
                  </a:lnTo>
                  <a:lnTo>
                    <a:pt x="456" y="572"/>
                  </a:lnTo>
                  <a:lnTo>
                    <a:pt x="697" y="313"/>
                  </a:lnTo>
                  <a:lnTo>
                    <a:pt x="949" y="0"/>
                  </a:lnTo>
                </a:path>
              </a:pathLst>
            </a:custGeom>
            <a:noFill/>
            <a:ln w="12700">
              <a:solidFill>
                <a:srgbClr val="C7C7C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297" y="3254"/>
              <a:ext cx="616" cy="386"/>
            </a:xfrm>
            <a:custGeom>
              <a:avLst/>
              <a:gdLst>
                <a:gd name="T0" fmla="*/ 1232 w 1232"/>
                <a:gd name="T1" fmla="*/ 772 h 772"/>
                <a:gd name="T2" fmla="*/ 729 w 1232"/>
                <a:gd name="T3" fmla="*/ 456 h 772"/>
                <a:gd name="T4" fmla="*/ 0 w 1232"/>
                <a:gd name="T5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2" h="772">
                  <a:moveTo>
                    <a:pt x="1232" y="772"/>
                  </a:moveTo>
                  <a:lnTo>
                    <a:pt x="729" y="45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C7C7C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596" y="2017"/>
              <a:ext cx="588" cy="412"/>
            </a:xfrm>
            <a:custGeom>
              <a:avLst/>
              <a:gdLst>
                <a:gd name="T0" fmla="*/ 0 w 1176"/>
                <a:gd name="T1" fmla="*/ 823 h 823"/>
                <a:gd name="T2" fmla="*/ 276 w 1176"/>
                <a:gd name="T3" fmla="*/ 562 h 823"/>
                <a:gd name="T4" fmla="*/ 563 w 1176"/>
                <a:gd name="T5" fmla="*/ 337 h 823"/>
                <a:gd name="T6" fmla="*/ 863 w 1176"/>
                <a:gd name="T7" fmla="*/ 150 h 823"/>
                <a:gd name="T8" fmla="*/ 1176 w 1176"/>
                <a:gd name="T9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6" h="823">
                  <a:moveTo>
                    <a:pt x="0" y="823"/>
                  </a:moveTo>
                  <a:lnTo>
                    <a:pt x="276" y="562"/>
                  </a:lnTo>
                  <a:lnTo>
                    <a:pt x="563" y="337"/>
                  </a:lnTo>
                  <a:lnTo>
                    <a:pt x="863" y="150"/>
                  </a:lnTo>
                  <a:lnTo>
                    <a:pt x="1176" y="0"/>
                  </a:lnTo>
                </a:path>
              </a:pathLst>
            </a:custGeom>
            <a:noFill/>
            <a:ln w="12700">
              <a:solidFill>
                <a:srgbClr val="C7C7C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814" y="2122"/>
              <a:ext cx="127" cy="127"/>
            </a:xfrm>
            <a:prstGeom prst="ellipse">
              <a:avLst/>
            </a:prstGeom>
            <a:solidFill>
              <a:srgbClr val="FFFFFF"/>
            </a:solidFill>
            <a:ln w="4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880" y="2148"/>
              <a:ext cx="14" cy="65"/>
            </a:xfrm>
            <a:custGeom>
              <a:avLst/>
              <a:gdLst>
                <a:gd name="T0" fmla="*/ 6 w 26"/>
                <a:gd name="T1" fmla="*/ 130 h 130"/>
                <a:gd name="T2" fmla="*/ 6 w 26"/>
                <a:gd name="T3" fmla="*/ 39 h 130"/>
                <a:gd name="T4" fmla="*/ 0 w 26"/>
                <a:gd name="T5" fmla="*/ 39 h 130"/>
                <a:gd name="T6" fmla="*/ 0 w 26"/>
                <a:gd name="T7" fmla="*/ 36 h 130"/>
                <a:gd name="T8" fmla="*/ 9 w 26"/>
                <a:gd name="T9" fmla="*/ 0 h 130"/>
                <a:gd name="T10" fmla="*/ 26 w 26"/>
                <a:gd name="T11" fmla="*/ 0 h 130"/>
                <a:gd name="T12" fmla="*/ 26 w 26"/>
                <a:gd name="T13" fmla="*/ 130 h 130"/>
                <a:gd name="T14" fmla="*/ 6 w 26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30">
                  <a:moveTo>
                    <a:pt x="6" y="130"/>
                  </a:moveTo>
                  <a:lnTo>
                    <a:pt x="6" y="39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9" y="0"/>
                  </a:lnTo>
                  <a:lnTo>
                    <a:pt x="26" y="0"/>
                  </a:lnTo>
                  <a:lnTo>
                    <a:pt x="26" y="130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191" y="3148"/>
              <a:ext cx="211" cy="21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078" y="1911"/>
              <a:ext cx="212" cy="21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880" y="2184"/>
              <a:ext cx="211" cy="212"/>
            </a:xfrm>
            <a:prstGeom prst="rect">
              <a:avLst/>
            </a:prstGeom>
            <a:solidFill>
              <a:srgbClr val="BA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2807" y="3534"/>
              <a:ext cx="211" cy="211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C7C7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1716" y="3611"/>
              <a:ext cx="212" cy="211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C7C7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490" y="1453"/>
              <a:ext cx="211" cy="211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C7C7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1020" y="1486"/>
              <a:ext cx="211" cy="211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FF878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406" y="2249"/>
              <a:ext cx="380" cy="359"/>
            </a:xfrm>
            <a:custGeom>
              <a:avLst/>
              <a:gdLst>
                <a:gd name="T0" fmla="*/ 0 w 761"/>
                <a:gd name="T1" fmla="*/ 359 h 718"/>
                <a:gd name="T2" fmla="*/ 381 w 761"/>
                <a:gd name="T3" fmla="*/ 718 h 718"/>
                <a:gd name="T4" fmla="*/ 761 w 761"/>
                <a:gd name="T5" fmla="*/ 359 h 718"/>
                <a:gd name="T6" fmla="*/ 381 w 761"/>
                <a:gd name="T7" fmla="*/ 0 h 718"/>
                <a:gd name="T8" fmla="*/ 0 w 761"/>
                <a:gd name="T9" fmla="*/ 359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718">
                  <a:moveTo>
                    <a:pt x="0" y="359"/>
                  </a:moveTo>
                  <a:lnTo>
                    <a:pt x="381" y="718"/>
                  </a:lnTo>
                  <a:lnTo>
                    <a:pt x="761" y="359"/>
                  </a:lnTo>
                  <a:lnTo>
                    <a:pt x="381" y="0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C7C7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469" y="2312"/>
              <a:ext cx="254" cy="233"/>
            </a:xfrm>
            <a:custGeom>
              <a:avLst/>
              <a:gdLst>
                <a:gd name="T0" fmla="*/ 0 w 507"/>
                <a:gd name="T1" fmla="*/ 232 h 465"/>
                <a:gd name="T2" fmla="*/ 254 w 507"/>
                <a:gd name="T3" fmla="*/ 465 h 465"/>
                <a:gd name="T4" fmla="*/ 507 w 507"/>
                <a:gd name="T5" fmla="*/ 232 h 465"/>
                <a:gd name="T6" fmla="*/ 254 w 507"/>
                <a:gd name="T7" fmla="*/ 0 h 465"/>
                <a:gd name="T8" fmla="*/ 0 w 507"/>
                <a:gd name="T9" fmla="*/ 23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465">
                  <a:moveTo>
                    <a:pt x="0" y="232"/>
                  </a:moveTo>
                  <a:lnTo>
                    <a:pt x="254" y="465"/>
                  </a:lnTo>
                  <a:lnTo>
                    <a:pt x="507" y="232"/>
                  </a:lnTo>
                  <a:lnTo>
                    <a:pt x="254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123" y="2763"/>
              <a:ext cx="317" cy="296"/>
            </a:xfrm>
            <a:custGeom>
              <a:avLst/>
              <a:gdLst>
                <a:gd name="T0" fmla="*/ 0 w 634"/>
                <a:gd name="T1" fmla="*/ 296 h 592"/>
                <a:gd name="T2" fmla="*/ 317 w 634"/>
                <a:gd name="T3" fmla="*/ 592 h 592"/>
                <a:gd name="T4" fmla="*/ 634 w 634"/>
                <a:gd name="T5" fmla="*/ 296 h 592"/>
                <a:gd name="T6" fmla="*/ 317 w 634"/>
                <a:gd name="T7" fmla="*/ 0 h 592"/>
                <a:gd name="T8" fmla="*/ 0 w 634"/>
                <a:gd name="T9" fmla="*/ 296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592">
                  <a:moveTo>
                    <a:pt x="0" y="296"/>
                  </a:moveTo>
                  <a:lnTo>
                    <a:pt x="317" y="592"/>
                  </a:lnTo>
                  <a:lnTo>
                    <a:pt x="634" y="296"/>
                  </a:lnTo>
                  <a:lnTo>
                    <a:pt x="317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513" y="3194"/>
              <a:ext cx="426" cy="102"/>
            </a:xfrm>
            <a:custGeom>
              <a:avLst/>
              <a:gdLst>
                <a:gd name="T0" fmla="*/ 24 w 853"/>
                <a:gd name="T1" fmla="*/ 161 h 204"/>
                <a:gd name="T2" fmla="*/ 62 w 853"/>
                <a:gd name="T3" fmla="*/ 0 h 204"/>
                <a:gd name="T4" fmla="*/ 78 w 853"/>
                <a:gd name="T5" fmla="*/ 88 h 204"/>
                <a:gd name="T6" fmla="*/ 53 w 853"/>
                <a:gd name="T7" fmla="*/ 20 h 204"/>
                <a:gd name="T8" fmla="*/ 53 w 853"/>
                <a:gd name="T9" fmla="*/ 82 h 204"/>
                <a:gd name="T10" fmla="*/ 151 w 853"/>
                <a:gd name="T11" fmla="*/ 131 h 204"/>
                <a:gd name="T12" fmla="*/ 91 w 853"/>
                <a:gd name="T13" fmla="*/ 161 h 204"/>
                <a:gd name="T14" fmla="*/ 148 w 853"/>
                <a:gd name="T15" fmla="*/ 0 h 204"/>
                <a:gd name="T16" fmla="*/ 135 w 853"/>
                <a:gd name="T17" fmla="*/ 37 h 204"/>
                <a:gd name="T18" fmla="*/ 135 w 853"/>
                <a:gd name="T19" fmla="*/ 37 h 204"/>
                <a:gd name="T20" fmla="*/ 268 w 853"/>
                <a:gd name="T21" fmla="*/ 185 h 204"/>
                <a:gd name="T22" fmla="*/ 344 w 853"/>
                <a:gd name="T23" fmla="*/ 103 h 204"/>
                <a:gd name="T24" fmla="*/ 280 w 853"/>
                <a:gd name="T25" fmla="*/ 161 h 204"/>
                <a:gd name="T26" fmla="*/ 354 w 853"/>
                <a:gd name="T27" fmla="*/ 4 h 204"/>
                <a:gd name="T28" fmla="*/ 354 w 853"/>
                <a:gd name="T29" fmla="*/ 99 h 204"/>
                <a:gd name="T30" fmla="*/ 304 w 853"/>
                <a:gd name="T31" fmla="*/ 20 h 204"/>
                <a:gd name="T32" fmla="*/ 334 w 853"/>
                <a:gd name="T33" fmla="*/ 20 h 204"/>
                <a:gd name="T34" fmla="*/ 412 w 853"/>
                <a:gd name="T35" fmla="*/ 159 h 204"/>
                <a:gd name="T36" fmla="*/ 388 w 853"/>
                <a:gd name="T37" fmla="*/ 161 h 204"/>
                <a:gd name="T38" fmla="*/ 377 w 853"/>
                <a:gd name="T39" fmla="*/ 111 h 204"/>
                <a:gd name="T40" fmla="*/ 421 w 853"/>
                <a:gd name="T41" fmla="*/ 98 h 204"/>
                <a:gd name="T42" fmla="*/ 399 w 853"/>
                <a:gd name="T43" fmla="*/ 90 h 204"/>
                <a:gd name="T44" fmla="*/ 380 w 853"/>
                <a:gd name="T45" fmla="*/ 61 h 204"/>
                <a:gd name="T46" fmla="*/ 440 w 853"/>
                <a:gd name="T47" fmla="*/ 61 h 204"/>
                <a:gd name="T48" fmla="*/ 421 w 853"/>
                <a:gd name="T49" fmla="*/ 161 h 204"/>
                <a:gd name="T50" fmla="*/ 399 w 853"/>
                <a:gd name="T51" fmla="*/ 143 h 204"/>
                <a:gd name="T52" fmla="*/ 462 w 853"/>
                <a:gd name="T53" fmla="*/ 43 h 204"/>
                <a:gd name="T54" fmla="*/ 486 w 853"/>
                <a:gd name="T55" fmla="*/ 43 h 204"/>
                <a:gd name="T56" fmla="*/ 462 w 853"/>
                <a:gd name="T57" fmla="*/ 57 h 204"/>
                <a:gd name="T58" fmla="*/ 462 w 853"/>
                <a:gd name="T59" fmla="*/ 161 h 204"/>
                <a:gd name="T60" fmla="*/ 528 w 853"/>
                <a:gd name="T61" fmla="*/ 77 h 204"/>
                <a:gd name="T62" fmla="*/ 505 w 853"/>
                <a:gd name="T63" fmla="*/ 57 h 204"/>
                <a:gd name="T64" fmla="*/ 536 w 853"/>
                <a:gd name="T65" fmla="*/ 60 h 204"/>
                <a:gd name="T66" fmla="*/ 561 w 853"/>
                <a:gd name="T67" fmla="*/ 57 h 204"/>
                <a:gd name="T68" fmla="*/ 575 w 853"/>
                <a:gd name="T69" fmla="*/ 161 h 204"/>
                <a:gd name="T70" fmla="*/ 602 w 853"/>
                <a:gd name="T71" fmla="*/ 159 h 204"/>
                <a:gd name="T72" fmla="*/ 588 w 853"/>
                <a:gd name="T73" fmla="*/ 77 h 204"/>
                <a:gd name="T74" fmla="*/ 598 w 853"/>
                <a:gd name="T75" fmla="*/ 29 h 204"/>
                <a:gd name="T76" fmla="*/ 638 w 853"/>
                <a:gd name="T77" fmla="*/ 57 h 204"/>
                <a:gd name="T78" fmla="*/ 622 w 853"/>
                <a:gd name="T79" fmla="*/ 142 h 204"/>
                <a:gd name="T80" fmla="*/ 612 w 853"/>
                <a:gd name="T81" fmla="*/ 161 h 204"/>
                <a:gd name="T82" fmla="*/ 676 w 853"/>
                <a:gd name="T83" fmla="*/ 18 h 204"/>
                <a:gd name="T84" fmla="*/ 654 w 853"/>
                <a:gd name="T85" fmla="*/ 161 h 204"/>
                <a:gd name="T86" fmla="*/ 676 w 853"/>
                <a:gd name="T87" fmla="*/ 161 h 204"/>
                <a:gd name="T88" fmla="*/ 741 w 853"/>
                <a:gd name="T89" fmla="*/ 77 h 204"/>
                <a:gd name="T90" fmla="*/ 695 w 853"/>
                <a:gd name="T91" fmla="*/ 161 h 204"/>
                <a:gd name="T92" fmla="*/ 718 w 853"/>
                <a:gd name="T93" fmla="*/ 61 h 204"/>
                <a:gd name="T94" fmla="*/ 745 w 853"/>
                <a:gd name="T95" fmla="*/ 57 h 204"/>
                <a:gd name="T96" fmla="*/ 765 w 853"/>
                <a:gd name="T97" fmla="*/ 69 h 204"/>
                <a:gd name="T98" fmla="*/ 840 w 853"/>
                <a:gd name="T99" fmla="*/ 200 h 204"/>
                <a:gd name="T100" fmla="*/ 784 w 853"/>
                <a:gd name="T101" fmla="*/ 187 h 204"/>
                <a:gd name="T102" fmla="*/ 808 w 853"/>
                <a:gd name="T103" fmla="*/ 183 h 204"/>
                <a:gd name="T104" fmla="*/ 804 w 853"/>
                <a:gd name="T105" fmla="*/ 161 h 204"/>
                <a:gd name="T106" fmla="*/ 784 w 853"/>
                <a:gd name="T107" fmla="*/ 148 h 204"/>
                <a:gd name="T108" fmla="*/ 784 w 853"/>
                <a:gd name="T109" fmla="*/ 68 h 204"/>
                <a:gd name="T110" fmla="*/ 803 w 853"/>
                <a:gd name="T111" fmla="*/ 57 h 204"/>
                <a:gd name="T112" fmla="*/ 829 w 853"/>
                <a:gd name="T113" fmla="*/ 57 h 204"/>
                <a:gd name="T114" fmla="*/ 849 w 853"/>
                <a:gd name="T115" fmla="*/ 196 h 204"/>
                <a:gd name="T116" fmla="*/ 820 w 853"/>
                <a:gd name="T117" fmla="*/ 77 h 204"/>
                <a:gd name="T118" fmla="*/ 807 w 853"/>
                <a:gd name="T119" fmla="*/ 84 h 204"/>
                <a:gd name="T120" fmla="*/ 815 w 853"/>
                <a:gd name="T121" fmla="*/ 1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53" h="204">
                  <a:moveTo>
                    <a:pt x="62" y="103"/>
                  </a:moveTo>
                  <a:lnTo>
                    <a:pt x="24" y="103"/>
                  </a:lnTo>
                  <a:lnTo>
                    <a:pt x="24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62" y="0"/>
                  </a:lnTo>
                  <a:lnTo>
                    <a:pt x="74" y="4"/>
                  </a:lnTo>
                  <a:lnTo>
                    <a:pt x="78" y="15"/>
                  </a:lnTo>
                  <a:lnTo>
                    <a:pt x="78" y="88"/>
                  </a:lnTo>
                  <a:lnTo>
                    <a:pt x="74" y="99"/>
                  </a:lnTo>
                  <a:lnTo>
                    <a:pt x="62" y="103"/>
                  </a:lnTo>
                  <a:close/>
                  <a:moveTo>
                    <a:pt x="53" y="20"/>
                  </a:moveTo>
                  <a:lnTo>
                    <a:pt x="24" y="20"/>
                  </a:lnTo>
                  <a:lnTo>
                    <a:pt x="24" y="82"/>
                  </a:lnTo>
                  <a:lnTo>
                    <a:pt x="53" y="82"/>
                  </a:lnTo>
                  <a:lnTo>
                    <a:pt x="53" y="20"/>
                  </a:lnTo>
                  <a:close/>
                  <a:moveTo>
                    <a:pt x="155" y="161"/>
                  </a:moveTo>
                  <a:lnTo>
                    <a:pt x="151" y="131"/>
                  </a:lnTo>
                  <a:lnTo>
                    <a:pt x="120" y="131"/>
                  </a:lnTo>
                  <a:lnTo>
                    <a:pt x="115" y="161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8" y="161"/>
                  </a:lnTo>
                  <a:lnTo>
                    <a:pt x="155" y="161"/>
                  </a:lnTo>
                  <a:close/>
                  <a:moveTo>
                    <a:pt x="135" y="37"/>
                  </a:moveTo>
                  <a:lnTo>
                    <a:pt x="123" y="110"/>
                  </a:lnTo>
                  <a:lnTo>
                    <a:pt x="147" y="110"/>
                  </a:lnTo>
                  <a:lnTo>
                    <a:pt x="135" y="37"/>
                  </a:lnTo>
                  <a:close/>
                  <a:moveTo>
                    <a:pt x="185" y="204"/>
                  </a:moveTo>
                  <a:lnTo>
                    <a:pt x="185" y="185"/>
                  </a:lnTo>
                  <a:lnTo>
                    <a:pt x="268" y="185"/>
                  </a:lnTo>
                  <a:lnTo>
                    <a:pt x="268" y="204"/>
                  </a:lnTo>
                  <a:lnTo>
                    <a:pt x="185" y="204"/>
                  </a:lnTo>
                  <a:close/>
                  <a:moveTo>
                    <a:pt x="344" y="103"/>
                  </a:moveTo>
                  <a:lnTo>
                    <a:pt x="304" y="103"/>
                  </a:lnTo>
                  <a:lnTo>
                    <a:pt x="304" y="161"/>
                  </a:lnTo>
                  <a:lnTo>
                    <a:pt x="280" y="161"/>
                  </a:lnTo>
                  <a:lnTo>
                    <a:pt x="280" y="0"/>
                  </a:lnTo>
                  <a:lnTo>
                    <a:pt x="344" y="0"/>
                  </a:lnTo>
                  <a:lnTo>
                    <a:pt x="354" y="4"/>
                  </a:lnTo>
                  <a:lnTo>
                    <a:pt x="358" y="15"/>
                  </a:lnTo>
                  <a:lnTo>
                    <a:pt x="358" y="88"/>
                  </a:lnTo>
                  <a:lnTo>
                    <a:pt x="354" y="99"/>
                  </a:lnTo>
                  <a:lnTo>
                    <a:pt x="344" y="103"/>
                  </a:lnTo>
                  <a:close/>
                  <a:moveTo>
                    <a:pt x="334" y="20"/>
                  </a:moveTo>
                  <a:lnTo>
                    <a:pt x="304" y="20"/>
                  </a:lnTo>
                  <a:lnTo>
                    <a:pt x="304" y="82"/>
                  </a:lnTo>
                  <a:lnTo>
                    <a:pt x="334" y="82"/>
                  </a:lnTo>
                  <a:lnTo>
                    <a:pt x="334" y="20"/>
                  </a:lnTo>
                  <a:close/>
                  <a:moveTo>
                    <a:pt x="421" y="161"/>
                  </a:moveTo>
                  <a:lnTo>
                    <a:pt x="421" y="158"/>
                  </a:lnTo>
                  <a:lnTo>
                    <a:pt x="412" y="159"/>
                  </a:lnTo>
                  <a:lnTo>
                    <a:pt x="404" y="160"/>
                  </a:lnTo>
                  <a:lnTo>
                    <a:pt x="395" y="161"/>
                  </a:lnTo>
                  <a:lnTo>
                    <a:pt x="388" y="161"/>
                  </a:lnTo>
                  <a:lnTo>
                    <a:pt x="379" y="159"/>
                  </a:lnTo>
                  <a:lnTo>
                    <a:pt x="377" y="150"/>
                  </a:lnTo>
                  <a:lnTo>
                    <a:pt x="377" y="111"/>
                  </a:lnTo>
                  <a:lnTo>
                    <a:pt x="379" y="102"/>
                  </a:lnTo>
                  <a:lnTo>
                    <a:pt x="390" y="98"/>
                  </a:lnTo>
                  <a:lnTo>
                    <a:pt x="421" y="98"/>
                  </a:lnTo>
                  <a:lnTo>
                    <a:pt x="421" y="74"/>
                  </a:lnTo>
                  <a:lnTo>
                    <a:pt x="399" y="74"/>
                  </a:lnTo>
                  <a:lnTo>
                    <a:pt x="399" y="90"/>
                  </a:lnTo>
                  <a:lnTo>
                    <a:pt x="377" y="90"/>
                  </a:lnTo>
                  <a:lnTo>
                    <a:pt x="377" y="70"/>
                  </a:lnTo>
                  <a:lnTo>
                    <a:pt x="380" y="61"/>
                  </a:lnTo>
                  <a:lnTo>
                    <a:pt x="391" y="57"/>
                  </a:lnTo>
                  <a:lnTo>
                    <a:pt x="431" y="57"/>
                  </a:lnTo>
                  <a:lnTo>
                    <a:pt x="440" y="61"/>
                  </a:lnTo>
                  <a:lnTo>
                    <a:pt x="444" y="70"/>
                  </a:lnTo>
                  <a:lnTo>
                    <a:pt x="444" y="161"/>
                  </a:lnTo>
                  <a:lnTo>
                    <a:pt x="421" y="161"/>
                  </a:lnTo>
                  <a:close/>
                  <a:moveTo>
                    <a:pt x="421" y="115"/>
                  </a:moveTo>
                  <a:lnTo>
                    <a:pt x="399" y="115"/>
                  </a:lnTo>
                  <a:lnTo>
                    <a:pt x="399" y="143"/>
                  </a:lnTo>
                  <a:lnTo>
                    <a:pt x="421" y="143"/>
                  </a:lnTo>
                  <a:lnTo>
                    <a:pt x="421" y="115"/>
                  </a:lnTo>
                  <a:close/>
                  <a:moveTo>
                    <a:pt x="462" y="43"/>
                  </a:moveTo>
                  <a:lnTo>
                    <a:pt x="462" y="18"/>
                  </a:lnTo>
                  <a:lnTo>
                    <a:pt x="486" y="18"/>
                  </a:lnTo>
                  <a:lnTo>
                    <a:pt x="486" y="43"/>
                  </a:lnTo>
                  <a:lnTo>
                    <a:pt x="462" y="43"/>
                  </a:lnTo>
                  <a:close/>
                  <a:moveTo>
                    <a:pt x="462" y="161"/>
                  </a:moveTo>
                  <a:lnTo>
                    <a:pt x="462" y="57"/>
                  </a:lnTo>
                  <a:lnTo>
                    <a:pt x="486" y="57"/>
                  </a:lnTo>
                  <a:lnTo>
                    <a:pt x="486" y="161"/>
                  </a:lnTo>
                  <a:lnTo>
                    <a:pt x="462" y="161"/>
                  </a:lnTo>
                  <a:close/>
                  <a:moveTo>
                    <a:pt x="551" y="161"/>
                  </a:moveTo>
                  <a:lnTo>
                    <a:pt x="551" y="77"/>
                  </a:lnTo>
                  <a:lnTo>
                    <a:pt x="528" y="77"/>
                  </a:lnTo>
                  <a:lnTo>
                    <a:pt x="528" y="161"/>
                  </a:lnTo>
                  <a:lnTo>
                    <a:pt x="505" y="161"/>
                  </a:lnTo>
                  <a:lnTo>
                    <a:pt x="505" y="57"/>
                  </a:lnTo>
                  <a:lnTo>
                    <a:pt x="528" y="57"/>
                  </a:lnTo>
                  <a:lnTo>
                    <a:pt x="528" y="61"/>
                  </a:lnTo>
                  <a:lnTo>
                    <a:pt x="536" y="60"/>
                  </a:lnTo>
                  <a:lnTo>
                    <a:pt x="544" y="59"/>
                  </a:lnTo>
                  <a:lnTo>
                    <a:pt x="553" y="57"/>
                  </a:lnTo>
                  <a:lnTo>
                    <a:pt x="561" y="57"/>
                  </a:lnTo>
                  <a:lnTo>
                    <a:pt x="571" y="60"/>
                  </a:lnTo>
                  <a:lnTo>
                    <a:pt x="575" y="69"/>
                  </a:lnTo>
                  <a:lnTo>
                    <a:pt x="575" y="161"/>
                  </a:lnTo>
                  <a:lnTo>
                    <a:pt x="551" y="161"/>
                  </a:lnTo>
                  <a:close/>
                  <a:moveTo>
                    <a:pt x="612" y="161"/>
                  </a:moveTo>
                  <a:lnTo>
                    <a:pt x="602" y="159"/>
                  </a:lnTo>
                  <a:lnTo>
                    <a:pt x="598" y="148"/>
                  </a:lnTo>
                  <a:lnTo>
                    <a:pt x="598" y="77"/>
                  </a:lnTo>
                  <a:lnTo>
                    <a:pt x="588" y="77"/>
                  </a:lnTo>
                  <a:lnTo>
                    <a:pt x="588" y="57"/>
                  </a:lnTo>
                  <a:lnTo>
                    <a:pt x="598" y="57"/>
                  </a:lnTo>
                  <a:lnTo>
                    <a:pt x="598" y="29"/>
                  </a:lnTo>
                  <a:lnTo>
                    <a:pt x="622" y="29"/>
                  </a:lnTo>
                  <a:lnTo>
                    <a:pt x="622" y="57"/>
                  </a:lnTo>
                  <a:lnTo>
                    <a:pt x="638" y="57"/>
                  </a:lnTo>
                  <a:lnTo>
                    <a:pt x="638" y="77"/>
                  </a:lnTo>
                  <a:lnTo>
                    <a:pt x="622" y="77"/>
                  </a:lnTo>
                  <a:lnTo>
                    <a:pt x="622" y="142"/>
                  </a:lnTo>
                  <a:lnTo>
                    <a:pt x="638" y="142"/>
                  </a:lnTo>
                  <a:lnTo>
                    <a:pt x="638" y="161"/>
                  </a:lnTo>
                  <a:lnTo>
                    <a:pt x="612" y="161"/>
                  </a:lnTo>
                  <a:close/>
                  <a:moveTo>
                    <a:pt x="652" y="43"/>
                  </a:moveTo>
                  <a:lnTo>
                    <a:pt x="652" y="18"/>
                  </a:lnTo>
                  <a:lnTo>
                    <a:pt x="676" y="18"/>
                  </a:lnTo>
                  <a:lnTo>
                    <a:pt x="676" y="43"/>
                  </a:lnTo>
                  <a:lnTo>
                    <a:pt x="652" y="43"/>
                  </a:lnTo>
                  <a:close/>
                  <a:moveTo>
                    <a:pt x="654" y="161"/>
                  </a:moveTo>
                  <a:lnTo>
                    <a:pt x="654" y="57"/>
                  </a:lnTo>
                  <a:lnTo>
                    <a:pt x="676" y="57"/>
                  </a:lnTo>
                  <a:lnTo>
                    <a:pt x="676" y="161"/>
                  </a:lnTo>
                  <a:lnTo>
                    <a:pt x="654" y="161"/>
                  </a:lnTo>
                  <a:close/>
                  <a:moveTo>
                    <a:pt x="741" y="161"/>
                  </a:moveTo>
                  <a:lnTo>
                    <a:pt x="741" y="77"/>
                  </a:lnTo>
                  <a:lnTo>
                    <a:pt x="718" y="77"/>
                  </a:lnTo>
                  <a:lnTo>
                    <a:pt x="718" y="161"/>
                  </a:lnTo>
                  <a:lnTo>
                    <a:pt x="695" y="161"/>
                  </a:lnTo>
                  <a:lnTo>
                    <a:pt x="695" y="57"/>
                  </a:lnTo>
                  <a:lnTo>
                    <a:pt x="718" y="57"/>
                  </a:lnTo>
                  <a:lnTo>
                    <a:pt x="718" y="61"/>
                  </a:lnTo>
                  <a:lnTo>
                    <a:pt x="726" y="60"/>
                  </a:lnTo>
                  <a:lnTo>
                    <a:pt x="736" y="59"/>
                  </a:lnTo>
                  <a:lnTo>
                    <a:pt x="745" y="57"/>
                  </a:lnTo>
                  <a:lnTo>
                    <a:pt x="751" y="57"/>
                  </a:lnTo>
                  <a:lnTo>
                    <a:pt x="761" y="60"/>
                  </a:lnTo>
                  <a:lnTo>
                    <a:pt x="765" y="69"/>
                  </a:lnTo>
                  <a:lnTo>
                    <a:pt x="765" y="161"/>
                  </a:lnTo>
                  <a:lnTo>
                    <a:pt x="741" y="161"/>
                  </a:lnTo>
                  <a:close/>
                  <a:moveTo>
                    <a:pt x="840" y="200"/>
                  </a:moveTo>
                  <a:lnTo>
                    <a:pt x="798" y="200"/>
                  </a:lnTo>
                  <a:lnTo>
                    <a:pt x="788" y="196"/>
                  </a:lnTo>
                  <a:lnTo>
                    <a:pt x="784" y="187"/>
                  </a:lnTo>
                  <a:lnTo>
                    <a:pt x="784" y="169"/>
                  </a:lnTo>
                  <a:lnTo>
                    <a:pt x="808" y="169"/>
                  </a:lnTo>
                  <a:lnTo>
                    <a:pt x="808" y="183"/>
                  </a:lnTo>
                  <a:lnTo>
                    <a:pt x="829" y="183"/>
                  </a:lnTo>
                  <a:lnTo>
                    <a:pt x="829" y="161"/>
                  </a:lnTo>
                  <a:lnTo>
                    <a:pt x="804" y="161"/>
                  </a:lnTo>
                  <a:lnTo>
                    <a:pt x="796" y="159"/>
                  </a:lnTo>
                  <a:lnTo>
                    <a:pt x="790" y="155"/>
                  </a:lnTo>
                  <a:lnTo>
                    <a:pt x="784" y="148"/>
                  </a:lnTo>
                  <a:lnTo>
                    <a:pt x="783" y="140"/>
                  </a:lnTo>
                  <a:lnTo>
                    <a:pt x="783" y="76"/>
                  </a:lnTo>
                  <a:lnTo>
                    <a:pt x="784" y="68"/>
                  </a:lnTo>
                  <a:lnTo>
                    <a:pt x="788" y="62"/>
                  </a:lnTo>
                  <a:lnTo>
                    <a:pt x="795" y="59"/>
                  </a:lnTo>
                  <a:lnTo>
                    <a:pt x="803" y="57"/>
                  </a:lnTo>
                  <a:lnTo>
                    <a:pt x="811" y="59"/>
                  </a:lnTo>
                  <a:lnTo>
                    <a:pt x="829" y="61"/>
                  </a:lnTo>
                  <a:lnTo>
                    <a:pt x="829" y="57"/>
                  </a:lnTo>
                  <a:lnTo>
                    <a:pt x="853" y="57"/>
                  </a:lnTo>
                  <a:lnTo>
                    <a:pt x="853" y="187"/>
                  </a:lnTo>
                  <a:lnTo>
                    <a:pt x="849" y="196"/>
                  </a:lnTo>
                  <a:lnTo>
                    <a:pt x="840" y="200"/>
                  </a:lnTo>
                  <a:close/>
                  <a:moveTo>
                    <a:pt x="829" y="78"/>
                  </a:moveTo>
                  <a:lnTo>
                    <a:pt x="820" y="77"/>
                  </a:lnTo>
                  <a:lnTo>
                    <a:pt x="815" y="77"/>
                  </a:lnTo>
                  <a:lnTo>
                    <a:pt x="808" y="78"/>
                  </a:lnTo>
                  <a:lnTo>
                    <a:pt x="807" y="84"/>
                  </a:lnTo>
                  <a:lnTo>
                    <a:pt x="807" y="134"/>
                  </a:lnTo>
                  <a:lnTo>
                    <a:pt x="808" y="140"/>
                  </a:lnTo>
                  <a:lnTo>
                    <a:pt x="815" y="142"/>
                  </a:lnTo>
                  <a:lnTo>
                    <a:pt x="829" y="142"/>
                  </a:lnTo>
                  <a:lnTo>
                    <a:pt x="829" y="78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400" y="1978"/>
              <a:ext cx="444" cy="102"/>
            </a:xfrm>
            <a:custGeom>
              <a:avLst/>
              <a:gdLst>
                <a:gd name="T0" fmla="*/ 75 w 888"/>
                <a:gd name="T1" fmla="*/ 75 h 204"/>
                <a:gd name="T2" fmla="*/ 42 w 888"/>
                <a:gd name="T3" fmla="*/ 147 h 204"/>
                <a:gd name="T4" fmla="*/ 24 w 888"/>
                <a:gd name="T5" fmla="*/ 81 h 204"/>
                <a:gd name="T6" fmla="*/ 0 w 888"/>
                <a:gd name="T7" fmla="*/ 0 h 204"/>
                <a:gd name="T8" fmla="*/ 49 w 888"/>
                <a:gd name="T9" fmla="*/ 92 h 204"/>
                <a:gd name="T10" fmla="*/ 49 w 888"/>
                <a:gd name="T11" fmla="*/ 89 h 204"/>
                <a:gd name="T12" fmla="*/ 97 w 888"/>
                <a:gd name="T13" fmla="*/ 162 h 204"/>
                <a:gd name="T14" fmla="*/ 134 w 888"/>
                <a:gd name="T15" fmla="*/ 162 h 204"/>
                <a:gd name="T16" fmla="*/ 120 w 888"/>
                <a:gd name="T17" fmla="*/ 0 h 204"/>
                <a:gd name="T18" fmla="*/ 175 w 888"/>
                <a:gd name="T19" fmla="*/ 141 h 204"/>
                <a:gd name="T20" fmla="*/ 200 w 888"/>
                <a:gd name="T21" fmla="*/ 147 h 204"/>
                <a:gd name="T22" fmla="*/ 212 w 888"/>
                <a:gd name="T23" fmla="*/ 204 h 204"/>
                <a:gd name="T24" fmla="*/ 295 w 888"/>
                <a:gd name="T25" fmla="*/ 204 h 204"/>
                <a:gd name="T26" fmla="*/ 381 w 888"/>
                <a:gd name="T27" fmla="*/ 81 h 204"/>
                <a:gd name="T28" fmla="*/ 363 w 888"/>
                <a:gd name="T29" fmla="*/ 147 h 204"/>
                <a:gd name="T30" fmla="*/ 330 w 888"/>
                <a:gd name="T31" fmla="*/ 75 h 204"/>
                <a:gd name="T32" fmla="*/ 307 w 888"/>
                <a:gd name="T33" fmla="*/ 162 h 204"/>
                <a:gd name="T34" fmla="*/ 355 w 888"/>
                <a:gd name="T35" fmla="*/ 89 h 204"/>
                <a:gd name="T36" fmla="*/ 356 w 888"/>
                <a:gd name="T37" fmla="*/ 93 h 204"/>
                <a:gd name="T38" fmla="*/ 405 w 888"/>
                <a:gd name="T39" fmla="*/ 0 h 204"/>
                <a:gd name="T40" fmla="*/ 471 w 888"/>
                <a:gd name="T41" fmla="*/ 162 h 204"/>
                <a:gd name="T42" fmla="*/ 455 w 888"/>
                <a:gd name="T43" fmla="*/ 161 h 204"/>
                <a:gd name="T44" fmla="*/ 429 w 888"/>
                <a:gd name="T45" fmla="*/ 159 h 204"/>
                <a:gd name="T46" fmla="*/ 449 w 888"/>
                <a:gd name="T47" fmla="*/ 58 h 204"/>
                <a:gd name="T48" fmla="*/ 471 w 888"/>
                <a:gd name="T49" fmla="*/ 58 h 204"/>
                <a:gd name="T50" fmla="*/ 471 w 888"/>
                <a:gd name="T51" fmla="*/ 162 h 204"/>
                <a:gd name="T52" fmla="*/ 517 w 888"/>
                <a:gd name="T53" fmla="*/ 158 h 204"/>
                <a:gd name="T54" fmla="*/ 537 w 888"/>
                <a:gd name="T55" fmla="*/ 126 h 204"/>
                <a:gd name="T56" fmla="*/ 557 w 888"/>
                <a:gd name="T57" fmla="*/ 128 h 204"/>
                <a:gd name="T58" fmla="*/ 513 w 888"/>
                <a:gd name="T59" fmla="*/ 95 h 204"/>
                <a:gd name="T60" fmla="*/ 527 w 888"/>
                <a:gd name="T61" fmla="*/ 58 h 204"/>
                <a:gd name="T62" fmla="*/ 579 w 888"/>
                <a:gd name="T63" fmla="*/ 71 h 204"/>
                <a:gd name="T64" fmla="*/ 557 w 888"/>
                <a:gd name="T65" fmla="*/ 75 h 204"/>
                <a:gd name="T66" fmla="*/ 573 w 888"/>
                <a:gd name="T67" fmla="*/ 112 h 204"/>
                <a:gd name="T68" fmla="*/ 579 w 888"/>
                <a:gd name="T69" fmla="*/ 149 h 204"/>
                <a:gd name="T70" fmla="*/ 652 w 888"/>
                <a:gd name="T71" fmla="*/ 162 h 204"/>
                <a:gd name="T72" fmla="*/ 598 w 888"/>
                <a:gd name="T73" fmla="*/ 149 h 204"/>
                <a:gd name="T74" fmla="*/ 611 w 888"/>
                <a:gd name="T75" fmla="*/ 58 h 204"/>
                <a:gd name="T76" fmla="*/ 665 w 888"/>
                <a:gd name="T77" fmla="*/ 71 h 204"/>
                <a:gd name="T78" fmla="*/ 620 w 888"/>
                <a:gd name="T79" fmla="*/ 116 h 204"/>
                <a:gd name="T80" fmla="*/ 643 w 888"/>
                <a:gd name="T81" fmla="*/ 126 h 204"/>
                <a:gd name="T82" fmla="*/ 663 w 888"/>
                <a:gd name="T83" fmla="*/ 158 h 204"/>
                <a:gd name="T84" fmla="*/ 620 w 888"/>
                <a:gd name="T85" fmla="*/ 75 h 204"/>
                <a:gd name="T86" fmla="*/ 643 w 888"/>
                <a:gd name="T87" fmla="*/ 75 h 204"/>
                <a:gd name="T88" fmla="*/ 722 w 888"/>
                <a:gd name="T89" fmla="*/ 159 h 204"/>
                <a:gd name="T90" fmla="*/ 698 w 888"/>
                <a:gd name="T91" fmla="*/ 162 h 204"/>
                <a:gd name="T92" fmla="*/ 685 w 888"/>
                <a:gd name="T93" fmla="*/ 58 h 204"/>
                <a:gd name="T94" fmla="*/ 731 w 888"/>
                <a:gd name="T95" fmla="*/ 142 h 204"/>
                <a:gd name="T96" fmla="*/ 754 w 888"/>
                <a:gd name="T97" fmla="*/ 162 h 204"/>
                <a:gd name="T98" fmla="*/ 865 w 888"/>
                <a:gd name="T99" fmla="*/ 78 h 204"/>
                <a:gd name="T100" fmla="*/ 820 w 888"/>
                <a:gd name="T101" fmla="*/ 162 h 204"/>
                <a:gd name="T102" fmla="*/ 797 w 888"/>
                <a:gd name="T103" fmla="*/ 162 h 204"/>
                <a:gd name="T104" fmla="*/ 797 w 888"/>
                <a:gd name="T105" fmla="*/ 58 h 204"/>
                <a:gd name="T106" fmla="*/ 813 w 888"/>
                <a:gd name="T107" fmla="*/ 59 h 204"/>
                <a:gd name="T108" fmla="*/ 837 w 888"/>
                <a:gd name="T109" fmla="*/ 58 h 204"/>
                <a:gd name="T110" fmla="*/ 858 w 888"/>
                <a:gd name="T111" fmla="*/ 59 h 204"/>
                <a:gd name="T112" fmla="*/ 884 w 888"/>
                <a:gd name="T113" fmla="*/ 60 h 204"/>
                <a:gd name="T114" fmla="*/ 865 w 888"/>
                <a:gd name="T115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8" h="204">
                  <a:moveTo>
                    <a:pt x="74" y="162"/>
                  </a:moveTo>
                  <a:lnTo>
                    <a:pt x="74" y="81"/>
                  </a:lnTo>
                  <a:lnTo>
                    <a:pt x="75" y="75"/>
                  </a:lnTo>
                  <a:lnTo>
                    <a:pt x="75" y="64"/>
                  </a:lnTo>
                  <a:lnTo>
                    <a:pt x="55" y="147"/>
                  </a:lnTo>
                  <a:lnTo>
                    <a:pt x="42" y="147"/>
                  </a:lnTo>
                  <a:lnTo>
                    <a:pt x="21" y="64"/>
                  </a:lnTo>
                  <a:lnTo>
                    <a:pt x="22" y="75"/>
                  </a:lnTo>
                  <a:lnTo>
                    <a:pt x="24" y="81"/>
                  </a:lnTo>
                  <a:lnTo>
                    <a:pt x="24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47" y="89"/>
                  </a:lnTo>
                  <a:lnTo>
                    <a:pt x="49" y="92"/>
                  </a:lnTo>
                  <a:lnTo>
                    <a:pt x="49" y="97"/>
                  </a:lnTo>
                  <a:lnTo>
                    <a:pt x="49" y="93"/>
                  </a:lnTo>
                  <a:lnTo>
                    <a:pt x="49" y="89"/>
                  </a:lnTo>
                  <a:lnTo>
                    <a:pt x="75" y="0"/>
                  </a:lnTo>
                  <a:lnTo>
                    <a:pt x="97" y="0"/>
                  </a:lnTo>
                  <a:lnTo>
                    <a:pt x="97" y="162"/>
                  </a:lnTo>
                  <a:lnTo>
                    <a:pt x="74" y="162"/>
                  </a:lnTo>
                  <a:close/>
                  <a:moveTo>
                    <a:pt x="185" y="162"/>
                  </a:moveTo>
                  <a:lnTo>
                    <a:pt x="134" y="162"/>
                  </a:lnTo>
                  <a:lnTo>
                    <a:pt x="123" y="158"/>
                  </a:lnTo>
                  <a:lnTo>
                    <a:pt x="120" y="147"/>
                  </a:lnTo>
                  <a:lnTo>
                    <a:pt x="120" y="0"/>
                  </a:lnTo>
                  <a:lnTo>
                    <a:pt x="144" y="0"/>
                  </a:lnTo>
                  <a:lnTo>
                    <a:pt x="144" y="141"/>
                  </a:lnTo>
                  <a:lnTo>
                    <a:pt x="175" y="141"/>
                  </a:lnTo>
                  <a:lnTo>
                    <a:pt x="175" y="0"/>
                  </a:lnTo>
                  <a:lnTo>
                    <a:pt x="200" y="0"/>
                  </a:lnTo>
                  <a:lnTo>
                    <a:pt x="200" y="147"/>
                  </a:lnTo>
                  <a:lnTo>
                    <a:pt x="196" y="158"/>
                  </a:lnTo>
                  <a:lnTo>
                    <a:pt x="185" y="162"/>
                  </a:lnTo>
                  <a:close/>
                  <a:moveTo>
                    <a:pt x="212" y="204"/>
                  </a:moveTo>
                  <a:lnTo>
                    <a:pt x="212" y="186"/>
                  </a:lnTo>
                  <a:lnTo>
                    <a:pt x="295" y="186"/>
                  </a:lnTo>
                  <a:lnTo>
                    <a:pt x="295" y="204"/>
                  </a:lnTo>
                  <a:lnTo>
                    <a:pt x="212" y="204"/>
                  </a:lnTo>
                  <a:close/>
                  <a:moveTo>
                    <a:pt x="381" y="162"/>
                  </a:moveTo>
                  <a:lnTo>
                    <a:pt x="381" y="81"/>
                  </a:lnTo>
                  <a:lnTo>
                    <a:pt x="383" y="75"/>
                  </a:lnTo>
                  <a:lnTo>
                    <a:pt x="383" y="64"/>
                  </a:lnTo>
                  <a:lnTo>
                    <a:pt x="363" y="147"/>
                  </a:lnTo>
                  <a:lnTo>
                    <a:pt x="350" y="147"/>
                  </a:lnTo>
                  <a:lnTo>
                    <a:pt x="329" y="64"/>
                  </a:lnTo>
                  <a:lnTo>
                    <a:pt x="330" y="75"/>
                  </a:lnTo>
                  <a:lnTo>
                    <a:pt x="331" y="81"/>
                  </a:lnTo>
                  <a:lnTo>
                    <a:pt x="331" y="162"/>
                  </a:lnTo>
                  <a:lnTo>
                    <a:pt x="307" y="162"/>
                  </a:lnTo>
                  <a:lnTo>
                    <a:pt x="307" y="0"/>
                  </a:lnTo>
                  <a:lnTo>
                    <a:pt x="330" y="0"/>
                  </a:lnTo>
                  <a:lnTo>
                    <a:pt x="355" y="89"/>
                  </a:lnTo>
                  <a:lnTo>
                    <a:pt x="356" y="92"/>
                  </a:lnTo>
                  <a:lnTo>
                    <a:pt x="356" y="97"/>
                  </a:lnTo>
                  <a:lnTo>
                    <a:pt x="356" y="93"/>
                  </a:lnTo>
                  <a:lnTo>
                    <a:pt x="356" y="89"/>
                  </a:lnTo>
                  <a:lnTo>
                    <a:pt x="383" y="0"/>
                  </a:lnTo>
                  <a:lnTo>
                    <a:pt x="405" y="0"/>
                  </a:lnTo>
                  <a:lnTo>
                    <a:pt x="405" y="162"/>
                  </a:lnTo>
                  <a:lnTo>
                    <a:pt x="381" y="162"/>
                  </a:lnTo>
                  <a:close/>
                  <a:moveTo>
                    <a:pt x="471" y="162"/>
                  </a:moveTo>
                  <a:lnTo>
                    <a:pt x="471" y="158"/>
                  </a:lnTo>
                  <a:lnTo>
                    <a:pt x="463" y="159"/>
                  </a:lnTo>
                  <a:lnTo>
                    <a:pt x="455" y="161"/>
                  </a:lnTo>
                  <a:lnTo>
                    <a:pt x="446" y="162"/>
                  </a:lnTo>
                  <a:lnTo>
                    <a:pt x="438" y="162"/>
                  </a:lnTo>
                  <a:lnTo>
                    <a:pt x="429" y="159"/>
                  </a:lnTo>
                  <a:lnTo>
                    <a:pt x="426" y="149"/>
                  </a:lnTo>
                  <a:lnTo>
                    <a:pt x="426" y="58"/>
                  </a:lnTo>
                  <a:lnTo>
                    <a:pt x="449" y="58"/>
                  </a:lnTo>
                  <a:lnTo>
                    <a:pt x="449" y="142"/>
                  </a:lnTo>
                  <a:lnTo>
                    <a:pt x="471" y="142"/>
                  </a:lnTo>
                  <a:lnTo>
                    <a:pt x="471" y="58"/>
                  </a:lnTo>
                  <a:lnTo>
                    <a:pt x="495" y="58"/>
                  </a:lnTo>
                  <a:lnTo>
                    <a:pt x="495" y="162"/>
                  </a:lnTo>
                  <a:lnTo>
                    <a:pt x="471" y="162"/>
                  </a:lnTo>
                  <a:close/>
                  <a:moveTo>
                    <a:pt x="566" y="162"/>
                  </a:moveTo>
                  <a:lnTo>
                    <a:pt x="527" y="162"/>
                  </a:lnTo>
                  <a:lnTo>
                    <a:pt x="517" y="158"/>
                  </a:lnTo>
                  <a:lnTo>
                    <a:pt x="513" y="149"/>
                  </a:lnTo>
                  <a:lnTo>
                    <a:pt x="513" y="126"/>
                  </a:lnTo>
                  <a:lnTo>
                    <a:pt x="537" y="126"/>
                  </a:lnTo>
                  <a:lnTo>
                    <a:pt x="537" y="144"/>
                  </a:lnTo>
                  <a:lnTo>
                    <a:pt x="557" y="144"/>
                  </a:lnTo>
                  <a:lnTo>
                    <a:pt x="557" y="128"/>
                  </a:lnTo>
                  <a:lnTo>
                    <a:pt x="521" y="107"/>
                  </a:lnTo>
                  <a:lnTo>
                    <a:pt x="516" y="101"/>
                  </a:lnTo>
                  <a:lnTo>
                    <a:pt x="513" y="95"/>
                  </a:lnTo>
                  <a:lnTo>
                    <a:pt x="513" y="71"/>
                  </a:lnTo>
                  <a:lnTo>
                    <a:pt x="517" y="60"/>
                  </a:lnTo>
                  <a:lnTo>
                    <a:pt x="527" y="58"/>
                  </a:lnTo>
                  <a:lnTo>
                    <a:pt x="566" y="58"/>
                  </a:lnTo>
                  <a:lnTo>
                    <a:pt x="577" y="60"/>
                  </a:lnTo>
                  <a:lnTo>
                    <a:pt x="579" y="71"/>
                  </a:lnTo>
                  <a:lnTo>
                    <a:pt x="579" y="91"/>
                  </a:lnTo>
                  <a:lnTo>
                    <a:pt x="557" y="91"/>
                  </a:lnTo>
                  <a:lnTo>
                    <a:pt x="557" y="75"/>
                  </a:lnTo>
                  <a:lnTo>
                    <a:pt x="537" y="75"/>
                  </a:lnTo>
                  <a:lnTo>
                    <a:pt x="537" y="91"/>
                  </a:lnTo>
                  <a:lnTo>
                    <a:pt x="573" y="112"/>
                  </a:lnTo>
                  <a:lnTo>
                    <a:pt x="578" y="116"/>
                  </a:lnTo>
                  <a:lnTo>
                    <a:pt x="579" y="122"/>
                  </a:lnTo>
                  <a:lnTo>
                    <a:pt x="579" y="149"/>
                  </a:lnTo>
                  <a:lnTo>
                    <a:pt x="577" y="158"/>
                  </a:lnTo>
                  <a:lnTo>
                    <a:pt x="566" y="162"/>
                  </a:lnTo>
                  <a:close/>
                  <a:moveTo>
                    <a:pt x="652" y="162"/>
                  </a:moveTo>
                  <a:lnTo>
                    <a:pt x="611" y="162"/>
                  </a:lnTo>
                  <a:lnTo>
                    <a:pt x="602" y="158"/>
                  </a:lnTo>
                  <a:lnTo>
                    <a:pt x="598" y="149"/>
                  </a:lnTo>
                  <a:lnTo>
                    <a:pt x="598" y="71"/>
                  </a:lnTo>
                  <a:lnTo>
                    <a:pt x="602" y="60"/>
                  </a:lnTo>
                  <a:lnTo>
                    <a:pt x="611" y="58"/>
                  </a:lnTo>
                  <a:lnTo>
                    <a:pt x="652" y="58"/>
                  </a:lnTo>
                  <a:lnTo>
                    <a:pt x="663" y="60"/>
                  </a:lnTo>
                  <a:lnTo>
                    <a:pt x="665" y="71"/>
                  </a:lnTo>
                  <a:lnTo>
                    <a:pt x="665" y="109"/>
                  </a:lnTo>
                  <a:lnTo>
                    <a:pt x="659" y="116"/>
                  </a:lnTo>
                  <a:lnTo>
                    <a:pt x="620" y="116"/>
                  </a:lnTo>
                  <a:lnTo>
                    <a:pt x="620" y="145"/>
                  </a:lnTo>
                  <a:lnTo>
                    <a:pt x="643" y="145"/>
                  </a:lnTo>
                  <a:lnTo>
                    <a:pt x="643" y="126"/>
                  </a:lnTo>
                  <a:lnTo>
                    <a:pt x="665" y="126"/>
                  </a:lnTo>
                  <a:lnTo>
                    <a:pt x="665" y="149"/>
                  </a:lnTo>
                  <a:lnTo>
                    <a:pt x="663" y="158"/>
                  </a:lnTo>
                  <a:lnTo>
                    <a:pt x="652" y="162"/>
                  </a:lnTo>
                  <a:close/>
                  <a:moveTo>
                    <a:pt x="643" y="75"/>
                  </a:moveTo>
                  <a:lnTo>
                    <a:pt x="620" y="75"/>
                  </a:lnTo>
                  <a:lnTo>
                    <a:pt x="620" y="100"/>
                  </a:lnTo>
                  <a:lnTo>
                    <a:pt x="643" y="100"/>
                  </a:lnTo>
                  <a:lnTo>
                    <a:pt x="643" y="75"/>
                  </a:lnTo>
                  <a:close/>
                  <a:moveTo>
                    <a:pt x="731" y="162"/>
                  </a:moveTo>
                  <a:lnTo>
                    <a:pt x="731" y="158"/>
                  </a:lnTo>
                  <a:lnTo>
                    <a:pt x="722" y="159"/>
                  </a:lnTo>
                  <a:lnTo>
                    <a:pt x="714" y="161"/>
                  </a:lnTo>
                  <a:lnTo>
                    <a:pt x="705" y="162"/>
                  </a:lnTo>
                  <a:lnTo>
                    <a:pt x="698" y="162"/>
                  </a:lnTo>
                  <a:lnTo>
                    <a:pt x="688" y="159"/>
                  </a:lnTo>
                  <a:lnTo>
                    <a:pt x="685" y="149"/>
                  </a:lnTo>
                  <a:lnTo>
                    <a:pt x="685" y="58"/>
                  </a:lnTo>
                  <a:lnTo>
                    <a:pt x="709" y="58"/>
                  </a:lnTo>
                  <a:lnTo>
                    <a:pt x="709" y="142"/>
                  </a:lnTo>
                  <a:lnTo>
                    <a:pt x="731" y="142"/>
                  </a:lnTo>
                  <a:lnTo>
                    <a:pt x="731" y="58"/>
                  </a:lnTo>
                  <a:lnTo>
                    <a:pt x="754" y="58"/>
                  </a:lnTo>
                  <a:lnTo>
                    <a:pt x="754" y="162"/>
                  </a:lnTo>
                  <a:lnTo>
                    <a:pt x="731" y="162"/>
                  </a:lnTo>
                  <a:close/>
                  <a:moveTo>
                    <a:pt x="865" y="162"/>
                  </a:moveTo>
                  <a:lnTo>
                    <a:pt x="865" y="78"/>
                  </a:lnTo>
                  <a:lnTo>
                    <a:pt x="842" y="78"/>
                  </a:lnTo>
                  <a:lnTo>
                    <a:pt x="842" y="162"/>
                  </a:lnTo>
                  <a:lnTo>
                    <a:pt x="820" y="162"/>
                  </a:lnTo>
                  <a:lnTo>
                    <a:pt x="820" y="78"/>
                  </a:lnTo>
                  <a:lnTo>
                    <a:pt x="797" y="78"/>
                  </a:lnTo>
                  <a:lnTo>
                    <a:pt x="797" y="162"/>
                  </a:lnTo>
                  <a:lnTo>
                    <a:pt x="773" y="162"/>
                  </a:lnTo>
                  <a:lnTo>
                    <a:pt x="773" y="58"/>
                  </a:lnTo>
                  <a:lnTo>
                    <a:pt x="797" y="58"/>
                  </a:lnTo>
                  <a:lnTo>
                    <a:pt x="797" y="62"/>
                  </a:lnTo>
                  <a:lnTo>
                    <a:pt x="805" y="60"/>
                  </a:lnTo>
                  <a:lnTo>
                    <a:pt x="813" y="59"/>
                  </a:lnTo>
                  <a:lnTo>
                    <a:pt x="822" y="58"/>
                  </a:lnTo>
                  <a:lnTo>
                    <a:pt x="830" y="58"/>
                  </a:lnTo>
                  <a:lnTo>
                    <a:pt x="837" y="58"/>
                  </a:lnTo>
                  <a:lnTo>
                    <a:pt x="841" y="62"/>
                  </a:lnTo>
                  <a:lnTo>
                    <a:pt x="849" y="60"/>
                  </a:lnTo>
                  <a:lnTo>
                    <a:pt x="858" y="59"/>
                  </a:lnTo>
                  <a:lnTo>
                    <a:pt x="869" y="58"/>
                  </a:lnTo>
                  <a:lnTo>
                    <a:pt x="875" y="58"/>
                  </a:lnTo>
                  <a:lnTo>
                    <a:pt x="884" y="60"/>
                  </a:lnTo>
                  <a:lnTo>
                    <a:pt x="888" y="70"/>
                  </a:lnTo>
                  <a:lnTo>
                    <a:pt x="888" y="162"/>
                  </a:lnTo>
                  <a:lnTo>
                    <a:pt x="865" y="162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1207" y="2230"/>
              <a:ext cx="403" cy="102"/>
            </a:xfrm>
            <a:custGeom>
              <a:avLst/>
              <a:gdLst>
                <a:gd name="T0" fmla="*/ 24 w 807"/>
                <a:gd name="T1" fmla="*/ 161 h 203"/>
                <a:gd name="T2" fmla="*/ 63 w 807"/>
                <a:gd name="T3" fmla="*/ 0 h 203"/>
                <a:gd name="T4" fmla="*/ 78 w 807"/>
                <a:gd name="T5" fmla="*/ 87 h 203"/>
                <a:gd name="T6" fmla="*/ 53 w 807"/>
                <a:gd name="T7" fmla="*/ 20 h 203"/>
                <a:gd name="T8" fmla="*/ 53 w 807"/>
                <a:gd name="T9" fmla="*/ 82 h 203"/>
                <a:gd name="T10" fmla="*/ 128 w 807"/>
                <a:gd name="T11" fmla="*/ 86 h 203"/>
                <a:gd name="T12" fmla="*/ 152 w 807"/>
                <a:gd name="T13" fmla="*/ 71 h 203"/>
                <a:gd name="T14" fmla="*/ 122 w 807"/>
                <a:gd name="T15" fmla="*/ 161 h 203"/>
                <a:gd name="T16" fmla="*/ 161 w 807"/>
                <a:gd name="T17" fmla="*/ 0 h 203"/>
                <a:gd name="T18" fmla="*/ 176 w 807"/>
                <a:gd name="T19" fmla="*/ 72 h 203"/>
                <a:gd name="T20" fmla="*/ 164 w 807"/>
                <a:gd name="T21" fmla="*/ 87 h 203"/>
                <a:gd name="T22" fmla="*/ 155 w 807"/>
                <a:gd name="T23" fmla="*/ 161 h 203"/>
                <a:gd name="T24" fmla="*/ 271 w 807"/>
                <a:gd name="T25" fmla="*/ 185 h 203"/>
                <a:gd name="T26" fmla="*/ 346 w 807"/>
                <a:gd name="T27" fmla="*/ 103 h 203"/>
                <a:gd name="T28" fmla="*/ 283 w 807"/>
                <a:gd name="T29" fmla="*/ 161 h 203"/>
                <a:gd name="T30" fmla="*/ 357 w 807"/>
                <a:gd name="T31" fmla="*/ 4 h 203"/>
                <a:gd name="T32" fmla="*/ 357 w 807"/>
                <a:gd name="T33" fmla="*/ 99 h 203"/>
                <a:gd name="T34" fmla="*/ 306 w 807"/>
                <a:gd name="T35" fmla="*/ 20 h 203"/>
                <a:gd name="T36" fmla="*/ 335 w 807"/>
                <a:gd name="T37" fmla="*/ 20 h 203"/>
                <a:gd name="T38" fmla="*/ 415 w 807"/>
                <a:gd name="T39" fmla="*/ 158 h 203"/>
                <a:gd name="T40" fmla="*/ 391 w 807"/>
                <a:gd name="T41" fmla="*/ 161 h 203"/>
                <a:gd name="T42" fmla="*/ 378 w 807"/>
                <a:gd name="T43" fmla="*/ 111 h 203"/>
                <a:gd name="T44" fmla="*/ 424 w 807"/>
                <a:gd name="T45" fmla="*/ 99 h 203"/>
                <a:gd name="T46" fmla="*/ 400 w 807"/>
                <a:gd name="T47" fmla="*/ 90 h 203"/>
                <a:gd name="T48" fmla="*/ 383 w 807"/>
                <a:gd name="T49" fmla="*/ 61 h 203"/>
                <a:gd name="T50" fmla="*/ 442 w 807"/>
                <a:gd name="T51" fmla="*/ 61 h 203"/>
                <a:gd name="T52" fmla="*/ 423 w 807"/>
                <a:gd name="T53" fmla="*/ 161 h 203"/>
                <a:gd name="T54" fmla="*/ 400 w 807"/>
                <a:gd name="T55" fmla="*/ 142 h 203"/>
                <a:gd name="T56" fmla="*/ 465 w 807"/>
                <a:gd name="T57" fmla="*/ 42 h 203"/>
                <a:gd name="T58" fmla="*/ 489 w 807"/>
                <a:gd name="T59" fmla="*/ 42 h 203"/>
                <a:gd name="T60" fmla="*/ 465 w 807"/>
                <a:gd name="T61" fmla="*/ 57 h 203"/>
                <a:gd name="T62" fmla="*/ 465 w 807"/>
                <a:gd name="T63" fmla="*/ 161 h 203"/>
                <a:gd name="T64" fmla="*/ 531 w 807"/>
                <a:gd name="T65" fmla="*/ 76 h 203"/>
                <a:gd name="T66" fmla="*/ 507 w 807"/>
                <a:gd name="T67" fmla="*/ 57 h 203"/>
                <a:gd name="T68" fmla="*/ 539 w 807"/>
                <a:gd name="T69" fmla="*/ 59 h 203"/>
                <a:gd name="T70" fmla="*/ 564 w 807"/>
                <a:gd name="T71" fmla="*/ 57 h 203"/>
                <a:gd name="T72" fmla="*/ 577 w 807"/>
                <a:gd name="T73" fmla="*/ 161 h 203"/>
                <a:gd name="T74" fmla="*/ 605 w 807"/>
                <a:gd name="T75" fmla="*/ 158 h 203"/>
                <a:gd name="T76" fmla="*/ 590 w 807"/>
                <a:gd name="T77" fmla="*/ 76 h 203"/>
                <a:gd name="T78" fmla="*/ 601 w 807"/>
                <a:gd name="T79" fmla="*/ 29 h 203"/>
                <a:gd name="T80" fmla="*/ 640 w 807"/>
                <a:gd name="T81" fmla="*/ 57 h 203"/>
                <a:gd name="T82" fmla="*/ 625 w 807"/>
                <a:gd name="T83" fmla="*/ 141 h 203"/>
                <a:gd name="T84" fmla="*/ 614 w 807"/>
                <a:gd name="T85" fmla="*/ 161 h 203"/>
                <a:gd name="T86" fmla="*/ 659 w 807"/>
                <a:gd name="T87" fmla="*/ 158 h 203"/>
                <a:gd name="T88" fmla="*/ 659 w 807"/>
                <a:gd name="T89" fmla="*/ 61 h 203"/>
                <a:gd name="T90" fmla="*/ 720 w 807"/>
                <a:gd name="T91" fmla="*/ 61 h 203"/>
                <a:gd name="T92" fmla="*/ 716 w 807"/>
                <a:gd name="T93" fmla="*/ 115 h 203"/>
                <a:gd name="T94" fmla="*/ 700 w 807"/>
                <a:gd name="T95" fmla="*/ 144 h 203"/>
                <a:gd name="T96" fmla="*/ 722 w 807"/>
                <a:gd name="T97" fmla="*/ 148 h 203"/>
                <a:gd name="T98" fmla="*/ 700 w 807"/>
                <a:gd name="T99" fmla="*/ 74 h 203"/>
                <a:gd name="T100" fmla="*/ 700 w 807"/>
                <a:gd name="T101" fmla="*/ 99 h 203"/>
                <a:gd name="T102" fmla="*/ 784 w 807"/>
                <a:gd name="T103" fmla="*/ 76 h 203"/>
                <a:gd name="T104" fmla="*/ 742 w 807"/>
                <a:gd name="T105" fmla="*/ 161 h 203"/>
                <a:gd name="T106" fmla="*/ 765 w 807"/>
                <a:gd name="T107" fmla="*/ 61 h 203"/>
                <a:gd name="T108" fmla="*/ 788 w 807"/>
                <a:gd name="T109" fmla="*/ 57 h 203"/>
                <a:gd name="T110" fmla="*/ 807 w 807"/>
                <a:gd name="T111" fmla="*/ 6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7" h="203">
                  <a:moveTo>
                    <a:pt x="63" y="103"/>
                  </a:moveTo>
                  <a:lnTo>
                    <a:pt x="24" y="103"/>
                  </a:lnTo>
                  <a:lnTo>
                    <a:pt x="24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63" y="0"/>
                  </a:lnTo>
                  <a:lnTo>
                    <a:pt x="74" y="4"/>
                  </a:lnTo>
                  <a:lnTo>
                    <a:pt x="78" y="14"/>
                  </a:lnTo>
                  <a:lnTo>
                    <a:pt x="78" y="87"/>
                  </a:lnTo>
                  <a:lnTo>
                    <a:pt x="74" y="99"/>
                  </a:lnTo>
                  <a:lnTo>
                    <a:pt x="63" y="103"/>
                  </a:lnTo>
                  <a:close/>
                  <a:moveTo>
                    <a:pt x="53" y="20"/>
                  </a:moveTo>
                  <a:lnTo>
                    <a:pt x="24" y="20"/>
                  </a:lnTo>
                  <a:lnTo>
                    <a:pt x="24" y="82"/>
                  </a:lnTo>
                  <a:lnTo>
                    <a:pt x="53" y="82"/>
                  </a:lnTo>
                  <a:lnTo>
                    <a:pt x="53" y="20"/>
                  </a:lnTo>
                  <a:close/>
                  <a:moveTo>
                    <a:pt x="155" y="161"/>
                  </a:moveTo>
                  <a:lnTo>
                    <a:pt x="128" y="86"/>
                  </a:lnTo>
                  <a:lnTo>
                    <a:pt x="128" y="82"/>
                  </a:lnTo>
                  <a:lnTo>
                    <a:pt x="128" y="71"/>
                  </a:lnTo>
                  <a:lnTo>
                    <a:pt x="152" y="71"/>
                  </a:lnTo>
                  <a:lnTo>
                    <a:pt x="152" y="20"/>
                  </a:lnTo>
                  <a:lnTo>
                    <a:pt x="122" y="20"/>
                  </a:lnTo>
                  <a:lnTo>
                    <a:pt x="122" y="161"/>
                  </a:lnTo>
                  <a:lnTo>
                    <a:pt x="98" y="161"/>
                  </a:lnTo>
                  <a:lnTo>
                    <a:pt x="98" y="0"/>
                  </a:lnTo>
                  <a:lnTo>
                    <a:pt x="161" y="0"/>
                  </a:lnTo>
                  <a:lnTo>
                    <a:pt x="172" y="4"/>
                  </a:lnTo>
                  <a:lnTo>
                    <a:pt x="176" y="14"/>
                  </a:lnTo>
                  <a:lnTo>
                    <a:pt x="176" y="72"/>
                  </a:lnTo>
                  <a:lnTo>
                    <a:pt x="174" y="82"/>
                  </a:lnTo>
                  <a:lnTo>
                    <a:pt x="169" y="86"/>
                  </a:lnTo>
                  <a:lnTo>
                    <a:pt x="164" y="87"/>
                  </a:lnTo>
                  <a:lnTo>
                    <a:pt x="153" y="88"/>
                  </a:lnTo>
                  <a:lnTo>
                    <a:pt x="180" y="161"/>
                  </a:lnTo>
                  <a:lnTo>
                    <a:pt x="155" y="161"/>
                  </a:lnTo>
                  <a:close/>
                  <a:moveTo>
                    <a:pt x="188" y="203"/>
                  </a:moveTo>
                  <a:lnTo>
                    <a:pt x="188" y="185"/>
                  </a:lnTo>
                  <a:lnTo>
                    <a:pt x="271" y="185"/>
                  </a:lnTo>
                  <a:lnTo>
                    <a:pt x="271" y="203"/>
                  </a:lnTo>
                  <a:lnTo>
                    <a:pt x="188" y="203"/>
                  </a:lnTo>
                  <a:close/>
                  <a:moveTo>
                    <a:pt x="346" y="103"/>
                  </a:moveTo>
                  <a:lnTo>
                    <a:pt x="306" y="103"/>
                  </a:lnTo>
                  <a:lnTo>
                    <a:pt x="306" y="161"/>
                  </a:lnTo>
                  <a:lnTo>
                    <a:pt x="283" y="161"/>
                  </a:lnTo>
                  <a:lnTo>
                    <a:pt x="283" y="0"/>
                  </a:lnTo>
                  <a:lnTo>
                    <a:pt x="346" y="0"/>
                  </a:lnTo>
                  <a:lnTo>
                    <a:pt x="357" y="4"/>
                  </a:lnTo>
                  <a:lnTo>
                    <a:pt x="361" y="14"/>
                  </a:lnTo>
                  <a:lnTo>
                    <a:pt x="361" y="87"/>
                  </a:lnTo>
                  <a:lnTo>
                    <a:pt x="357" y="99"/>
                  </a:lnTo>
                  <a:lnTo>
                    <a:pt x="346" y="103"/>
                  </a:lnTo>
                  <a:close/>
                  <a:moveTo>
                    <a:pt x="335" y="20"/>
                  </a:moveTo>
                  <a:lnTo>
                    <a:pt x="306" y="20"/>
                  </a:lnTo>
                  <a:lnTo>
                    <a:pt x="306" y="82"/>
                  </a:lnTo>
                  <a:lnTo>
                    <a:pt x="335" y="82"/>
                  </a:lnTo>
                  <a:lnTo>
                    <a:pt x="335" y="20"/>
                  </a:lnTo>
                  <a:close/>
                  <a:moveTo>
                    <a:pt x="423" y="161"/>
                  </a:moveTo>
                  <a:lnTo>
                    <a:pt x="423" y="157"/>
                  </a:lnTo>
                  <a:lnTo>
                    <a:pt x="415" y="158"/>
                  </a:lnTo>
                  <a:lnTo>
                    <a:pt x="407" y="160"/>
                  </a:lnTo>
                  <a:lnTo>
                    <a:pt x="397" y="161"/>
                  </a:lnTo>
                  <a:lnTo>
                    <a:pt x="391" y="161"/>
                  </a:lnTo>
                  <a:lnTo>
                    <a:pt x="382" y="158"/>
                  </a:lnTo>
                  <a:lnTo>
                    <a:pt x="378" y="149"/>
                  </a:lnTo>
                  <a:lnTo>
                    <a:pt x="378" y="111"/>
                  </a:lnTo>
                  <a:lnTo>
                    <a:pt x="382" y="102"/>
                  </a:lnTo>
                  <a:lnTo>
                    <a:pt x="391" y="99"/>
                  </a:lnTo>
                  <a:lnTo>
                    <a:pt x="424" y="99"/>
                  </a:lnTo>
                  <a:lnTo>
                    <a:pt x="424" y="74"/>
                  </a:lnTo>
                  <a:lnTo>
                    <a:pt x="400" y="74"/>
                  </a:lnTo>
                  <a:lnTo>
                    <a:pt x="400" y="90"/>
                  </a:lnTo>
                  <a:lnTo>
                    <a:pt x="379" y="90"/>
                  </a:lnTo>
                  <a:lnTo>
                    <a:pt x="379" y="70"/>
                  </a:lnTo>
                  <a:lnTo>
                    <a:pt x="383" y="61"/>
                  </a:lnTo>
                  <a:lnTo>
                    <a:pt x="392" y="57"/>
                  </a:lnTo>
                  <a:lnTo>
                    <a:pt x="433" y="57"/>
                  </a:lnTo>
                  <a:lnTo>
                    <a:pt x="442" y="61"/>
                  </a:lnTo>
                  <a:lnTo>
                    <a:pt x="446" y="70"/>
                  </a:lnTo>
                  <a:lnTo>
                    <a:pt x="446" y="161"/>
                  </a:lnTo>
                  <a:lnTo>
                    <a:pt x="423" y="161"/>
                  </a:lnTo>
                  <a:close/>
                  <a:moveTo>
                    <a:pt x="424" y="115"/>
                  </a:moveTo>
                  <a:lnTo>
                    <a:pt x="400" y="115"/>
                  </a:lnTo>
                  <a:lnTo>
                    <a:pt x="400" y="142"/>
                  </a:lnTo>
                  <a:lnTo>
                    <a:pt x="424" y="142"/>
                  </a:lnTo>
                  <a:lnTo>
                    <a:pt x="424" y="115"/>
                  </a:lnTo>
                  <a:close/>
                  <a:moveTo>
                    <a:pt x="465" y="42"/>
                  </a:moveTo>
                  <a:lnTo>
                    <a:pt x="465" y="17"/>
                  </a:lnTo>
                  <a:lnTo>
                    <a:pt x="489" y="17"/>
                  </a:lnTo>
                  <a:lnTo>
                    <a:pt x="489" y="42"/>
                  </a:lnTo>
                  <a:lnTo>
                    <a:pt x="465" y="42"/>
                  </a:lnTo>
                  <a:close/>
                  <a:moveTo>
                    <a:pt x="465" y="161"/>
                  </a:moveTo>
                  <a:lnTo>
                    <a:pt x="465" y="57"/>
                  </a:lnTo>
                  <a:lnTo>
                    <a:pt x="489" y="57"/>
                  </a:lnTo>
                  <a:lnTo>
                    <a:pt x="489" y="161"/>
                  </a:lnTo>
                  <a:lnTo>
                    <a:pt x="465" y="161"/>
                  </a:lnTo>
                  <a:close/>
                  <a:moveTo>
                    <a:pt x="553" y="161"/>
                  </a:moveTo>
                  <a:lnTo>
                    <a:pt x="553" y="76"/>
                  </a:lnTo>
                  <a:lnTo>
                    <a:pt x="531" y="76"/>
                  </a:lnTo>
                  <a:lnTo>
                    <a:pt x="531" y="161"/>
                  </a:lnTo>
                  <a:lnTo>
                    <a:pt x="507" y="161"/>
                  </a:lnTo>
                  <a:lnTo>
                    <a:pt x="507" y="57"/>
                  </a:lnTo>
                  <a:lnTo>
                    <a:pt x="531" y="57"/>
                  </a:lnTo>
                  <a:lnTo>
                    <a:pt x="531" y="61"/>
                  </a:lnTo>
                  <a:lnTo>
                    <a:pt x="539" y="59"/>
                  </a:lnTo>
                  <a:lnTo>
                    <a:pt x="547" y="58"/>
                  </a:lnTo>
                  <a:lnTo>
                    <a:pt x="556" y="57"/>
                  </a:lnTo>
                  <a:lnTo>
                    <a:pt x="564" y="57"/>
                  </a:lnTo>
                  <a:lnTo>
                    <a:pt x="573" y="59"/>
                  </a:lnTo>
                  <a:lnTo>
                    <a:pt x="577" y="69"/>
                  </a:lnTo>
                  <a:lnTo>
                    <a:pt x="577" y="161"/>
                  </a:lnTo>
                  <a:lnTo>
                    <a:pt x="553" y="161"/>
                  </a:lnTo>
                  <a:close/>
                  <a:moveTo>
                    <a:pt x="614" y="161"/>
                  </a:moveTo>
                  <a:lnTo>
                    <a:pt x="605" y="158"/>
                  </a:lnTo>
                  <a:lnTo>
                    <a:pt x="601" y="148"/>
                  </a:lnTo>
                  <a:lnTo>
                    <a:pt x="601" y="76"/>
                  </a:lnTo>
                  <a:lnTo>
                    <a:pt x="590" y="76"/>
                  </a:lnTo>
                  <a:lnTo>
                    <a:pt x="590" y="57"/>
                  </a:lnTo>
                  <a:lnTo>
                    <a:pt x="601" y="57"/>
                  </a:lnTo>
                  <a:lnTo>
                    <a:pt x="601" y="29"/>
                  </a:lnTo>
                  <a:lnTo>
                    <a:pt x="625" y="29"/>
                  </a:lnTo>
                  <a:lnTo>
                    <a:pt x="625" y="57"/>
                  </a:lnTo>
                  <a:lnTo>
                    <a:pt x="640" y="57"/>
                  </a:lnTo>
                  <a:lnTo>
                    <a:pt x="640" y="76"/>
                  </a:lnTo>
                  <a:lnTo>
                    <a:pt x="625" y="76"/>
                  </a:lnTo>
                  <a:lnTo>
                    <a:pt x="625" y="141"/>
                  </a:lnTo>
                  <a:lnTo>
                    <a:pt x="640" y="141"/>
                  </a:lnTo>
                  <a:lnTo>
                    <a:pt x="640" y="161"/>
                  </a:lnTo>
                  <a:lnTo>
                    <a:pt x="614" y="161"/>
                  </a:lnTo>
                  <a:close/>
                  <a:moveTo>
                    <a:pt x="709" y="161"/>
                  </a:moveTo>
                  <a:lnTo>
                    <a:pt x="668" y="161"/>
                  </a:lnTo>
                  <a:lnTo>
                    <a:pt x="659" y="158"/>
                  </a:lnTo>
                  <a:lnTo>
                    <a:pt x="655" y="148"/>
                  </a:lnTo>
                  <a:lnTo>
                    <a:pt x="655" y="70"/>
                  </a:lnTo>
                  <a:lnTo>
                    <a:pt x="659" y="61"/>
                  </a:lnTo>
                  <a:lnTo>
                    <a:pt x="668" y="57"/>
                  </a:lnTo>
                  <a:lnTo>
                    <a:pt x="709" y="57"/>
                  </a:lnTo>
                  <a:lnTo>
                    <a:pt x="720" y="61"/>
                  </a:lnTo>
                  <a:lnTo>
                    <a:pt x="722" y="70"/>
                  </a:lnTo>
                  <a:lnTo>
                    <a:pt x="722" y="108"/>
                  </a:lnTo>
                  <a:lnTo>
                    <a:pt x="716" y="115"/>
                  </a:lnTo>
                  <a:lnTo>
                    <a:pt x="677" y="115"/>
                  </a:lnTo>
                  <a:lnTo>
                    <a:pt x="677" y="144"/>
                  </a:lnTo>
                  <a:lnTo>
                    <a:pt x="700" y="144"/>
                  </a:lnTo>
                  <a:lnTo>
                    <a:pt x="700" y="127"/>
                  </a:lnTo>
                  <a:lnTo>
                    <a:pt x="722" y="127"/>
                  </a:lnTo>
                  <a:lnTo>
                    <a:pt x="722" y="148"/>
                  </a:lnTo>
                  <a:lnTo>
                    <a:pt x="720" y="158"/>
                  </a:lnTo>
                  <a:lnTo>
                    <a:pt x="709" y="161"/>
                  </a:lnTo>
                  <a:close/>
                  <a:moveTo>
                    <a:pt x="700" y="74"/>
                  </a:moveTo>
                  <a:lnTo>
                    <a:pt x="677" y="74"/>
                  </a:lnTo>
                  <a:lnTo>
                    <a:pt x="677" y="99"/>
                  </a:lnTo>
                  <a:lnTo>
                    <a:pt x="700" y="99"/>
                  </a:lnTo>
                  <a:lnTo>
                    <a:pt x="700" y="74"/>
                  </a:lnTo>
                  <a:close/>
                  <a:moveTo>
                    <a:pt x="784" y="100"/>
                  </a:moveTo>
                  <a:lnTo>
                    <a:pt x="784" y="76"/>
                  </a:lnTo>
                  <a:lnTo>
                    <a:pt x="765" y="76"/>
                  </a:lnTo>
                  <a:lnTo>
                    <a:pt x="765" y="161"/>
                  </a:lnTo>
                  <a:lnTo>
                    <a:pt x="742" y="161"/>
                  </a:lnTo>
                  <a:lnTo>
                    <a:pt x="742" y="57"/>
                  </a:lnTo>
                  <a:lnTo>
                    <a:pt x="765" y="57"/>
                  </a:lnTo>
                  <a:lnTo>
                    <a:pt x="765" y="61"/>
                  </a:lnTo>
                  <a:lnTo>
                    <a:pt x="772" y="59"/>
                  </a:lnTo>
                  <a:lnTo>
                    <a:pt x="779" y="58"/>
                  </a:lnTo>
                  <a:lnTo>
                    <a:pt x="788" y="57"/>
                  </a:lnTo>
                  <a:lnTo>
                    <a:pt x="795" y="57"/>
                  </a:lnTo>
                  <a:lnTo>
                    <a:pt x="804" y="59"/>
                  </a:lnTo>
                  <a:lnTo>
                    <a:pt x="807" y="69"/>
                  </a:lnTo>
                  <a:lnTo>
                    <a:pt x="807" y="100"/>
                  </a:lnTo>
                  <a:lnTo>
                    <a:pt x="784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3107" y="3601"/>
              <a:ext cx="878" cy="102"/>
            </a:xfrm>
            <a:custGeom>
              <a:avLst/>
              <a:gdLst>
                <a:gd name="T0" fmla="*/ 63 w 1756"/>
                <a:gd name="T1" fmla="*/ 0 h 204"/>
                <a:gd name="T2" fmla="*/ 54 w 1756"/>
                <a:gd name="T3" fmla="*/ 21 h 204"/>
                <a:gd name="T4" fmla="*/ 151 w 1756"/>
                <a:gd name="T5" fmla="*/ 130 h 204"/>
                <a:gd name="T6" fmla="*/ 148 w 1756"/>
                <a:gd name="T7" fmla="*/ 0 h 204"/>
                <a:gd name="T8" fmla="*/ 135 w 1756"/>
                <a:gd name="T9" fmla="*/ 38 h 204"/>
                <a:gd name="T10" fmla="*/ 341 w 1756"/>
                <a:gd name="T11" fmla="*/ 162 h 204"/>
                <a:gd name="T12" fmla="*/ 280 w 1756"/>
                <a:gd name="T13" fmla="*/ 0 h 204"/>
                <a:gd name="T14" fmla="*/ 362 w 1756"/>
                <a:gd name="T15" fmla="*/ 0 h 204"/>
                <a:gd name="T16" fmla="*/ 403 w 1756"/>
                <a:gd name="T17" fmla="*/ 162 h 204"/>
                <a:gd name="T18" fmla="*/ 442 w 1756"/>
                <a:gd name="T19" fmla="*/ 162 h 204"/>
                <a:gd name="T20" fmla="*/ 556 w 1756"/>
                <a:gd name="T21" fmla="*/ 81 h 204"/>
                <a:gd name="T22" fmla="*/ 504 w 1756"/>
                <a:gd name="T23" fmla="*/ 75 h 204"/>
                <a:gd name="T24" fmla="*/ 530 w 1756"/>
                <a:gd name="T25" fmla="*/ 89 h 204"/>
                <a:gd name="T26" fmla="*/ 580 w 1756"/>
                <a:gd name="T27" fmla="*/ 0 h 204"/>
                <a:gd name="T28" fmla="*/ 675 w 1756"/>
                <a:gd name="T29" fmla="*/ 204 h 204"/>
                <a:gd name="T30" fmla="*/ 687 w 1756"/>
                <a:gd name="T31" fmla="*/ 0 h 204"/>
                <a:gd name="T32" fmla="*/ 750 w 1756"/>
                <a:gd name="T33" fmla="*/ 103 h 204"/>
                <a:gd name="T34" fmla="*/ 828 w 1756"/>
                <a:gd name="T35" fmla="*/ 162 h 204"/>
                <a:gd name="T36" fmla="*/ 786 w 1756"/>
                <a:gd name="T37" fmla="*/ 159 h 204"/>
                <a:gd name="T38" fmla="*/ 828 w 1756"/>
                <a:gd name="T39" fmla="*/ 75 h 204"/>
                <a:gd name="T40" fmla="*/ 798 w 1756"/>
                <a:gd name="T41" fmla="*/ 58 h 204"/>
                <a:gd name="T42" fmla="*/ 828 w 1756"/>
                <a:gd name="T43" fmla="*/ 114 h 204"/>
                <a:gd name="T44" fmla="*/ 870 w 1756"/>
                <a:gd name="T45" fmla="*/ 18 h 204"/>
                <a:gd name="T46" fmla="*/ 893 w 1756"/>
                <a:gd name="T47" fmla="*/ 58 h 204"/>
                <a:gd name="T48" fmla="*/ 935 w 1756"/>
                <a:gd name="T49" fmla="*/ 162 h 204"/>
                <a:gd name="T50" fmla="*/ 952 w 1756"/>
                <a:gd name="T51" fmla="*/ 59 h 204"/>
                <a:gd name="T52" fmla="*/ 957 w 1756"/>
                <a:gd name="T53" fmla="*/ 162 h 204"/>
                <a:gd name="T54" fmla="*/ 994 w 1756"/>
                <a:gd name="T55" fmla="*/ 58 h 204"/>
                <a:gd name="T56" fmla="*/ 1044 w 1756"/>
                <a:gd name="T57" fmla="*/ 77 h 204"/>
                <a:gd name="T58" fmla="*/ 1060 w 1756"/>
                <a:gd name="T59" fmla="*/ 42 h 204"/>
                <a:gd name="T60" fmla="*/ 1060 w 1756"/>
                <a:gd name="T61" fmla="*/ 58 h 204"/>
                <a:gd name="T62" fmla="*/ 1125 w 1756"/>
                <a:gd name="T63" fmla="*/ 77 h 204"/>
                <a:gd name="T64" fmla="*/ 1134 w 1756"/>
                <a:gd name="T65" fmla="*/ 60 h 204"/>
                <a:gd name="T66" fmla="*/ 1171 w 1756"/>
                <a:gd name="T67" fmla="*/ 162 h 204"/>
                <a:gd name="T68" fmla="*/ 1192 w 1756"/>
                <a:gd name="T69" fmla="*/ 170 h 204"/>
                <a:gd name="T70" fmla="*/ 1203 w 1756"/>
                <a:gd name="T71" fmla="*/ 159 h 204"/>
                <a:gd name="T72" fmla="*/ 1195 w 1756"/>
                <a:gd name="T73" fmla="*/ 62 h 204"/>
                <a:gd name="T74" fmla="*/ 1260 w 1756"/>
                <a:gd name="T75" fmla="*/ 58 h 204"/>
                <a:gd name="T76" fmla="*/ 1221 w 1756"/>
                <a:gd name="T77" fmla="*/ 76 h 204"/>
                <a:gd name="T78" fmla="*/ 1236 w 1756"/>
                <a:gd name="T79" fmla="*/ 142 h 204"/>
                <a:gd name="T80" fmla="*/ 1270 w 1756"/>
                <a:gd name="T81" fmla="*/ 204 h 204"/>
                <a:gd name="T82" fmla="*/ 1365 w 1756"/>
                <a:gd name="T83" fmla="*/ 162 h 204"/>
                <a:gd name="T84" fmla="*/ 1423 w 1756"/>
                <a:gd name="T85" fmla="*/ 0 h 204"/>
                <a:gd name="T86" fmla="*/ 1504 w 1756"/>
                <a:gd name="T87" fmla="*/ 159 h 204"/>
                <a:gd name="T88" fmla="*/ 1467 w 1756"/>
                <a:gd name="T89" fmla="*/ 112 h 204"/>
                <a:gd name="T90" fmla="*/ 1489 w 1756"/>
                <a:gd name="T91" fmla="*/ 89 h 204"/>
                <a:gd name="T92" fmla="*/ 1532 w 1756"/>
                <a:gd name="T93" fmla="*/ 60 h 204"/>
                <a:gd name="T94" fmla="*/ 1489 w 1756"/>
                <a:gd name="T95" fmla="*/ 143 h 204"/>
                <a:gd name="T96" fmla="*/ 1623 w 1756"/>
                <a:gd name="T97" fmla="*/ 162 h 204"/>
                <a:gd name="T98" fmla="*/ 1554 w 1756"/>
                <a:gd name="T99" fmla="*/ 58 h 204"/>
                <a:gd name="T100" fmla="*/ 1611 w 1756"/>
                <a:gd name="T101" fmla="*/ 56 h 204"/>
                <a:gd name="T102" fmla="*/ 1656 w 1756"/>
                <a:gd name="T103" fmla="*/ 56 h 204"/>
                <a:gd name="T104" fmla="*/ 1702 w 1756"/>
                <a:gd name="T105" fmla="*/ 162 h 204"/>
                <a:gd name="T106" fmla="*/ 1743 w 1756"/>
                <a:gd name="T107" fmla="*/ 58 h 204"/>
                <a:gd name="T108" fmla="*/ 1711 w 1756"/>
                <a:gd name="T109" fmla="*/ 143 h 204"/>
                <a:gd name="T110" fmla="*/ 1743 w 1756"/>
                <a:gd name="T111" fmla="*/ 1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6" h="204">
                  <a:moveTo>
                    <a:pt x="63" y="103"/>
                  </a:moveTo>
                  <a:lnTo>
                    <a:pt x="24" y="103"/>
                  </a:lnTo>
                  <a:lnTo>
                    <a:pt x="24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74" y="4"/>
                  </a:lnTo>
                  <a:lnTo>
                    <a:pt x="78" y="15"/>
                  </a:lnTo>
                  <a:lnTo>
                    <a:pt x="78" y="88"/>
                  </a:lnTo>
                  <a:lnTo>
                    <a:pt x="74" y="99"/>
                  </a:lnTo>
                  <a:lnTo>
                    <a:pt x="63" y="103"/>
                  </a:lnTo>
                  <a:close/>
                  <a:moveTo>
                    <a:pt x="54" y="21"/>
                  </a:moveTo>
                  <a:lnTo>
                    <a:pt x="24" y="21"/>
                  </a:lnTo>
                  <a:lnTo>
                    <a:pt x="24" y="83"/>
                  </a:lnTo>
                  <a:lnTo>
                    <a:pt x="54" y="83"/>
                  </a:lnTo>
                  <a:lnTo>
                    <a:pt x="54" y="21"/>
                  </a:lnTo>
                  <a:close/>
                  <a:moveTo>
                    <a:pt x="156" y="162"/>
                  </a:moveTo>
                  <a:lnTo>
                    <a:pt x="151" y="130"/>
                  </a:lnTo>
                  <a:lnTo>
                    <a:pt x="120" y="130"/>
                  </a:lnTo>
                  <a:lnTo>
                    <a:pt x="115" y="162"/>
                  </a:lnTo>
                  <a:lnTo>
                    <a:pt x="91" y="162"/>
                  </a:lnTo>
                  <a:lnTo>
                    <a:pt x="91" y="161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80" y="162"/>
                  </a:lnTo>
                  <a:lnTo>
                    <a:pt x="156" y="162"/>
                  </a:lnTo>
                  <a:close/>
                  <a:moveTo>
                    <a:pt x="135" y="38"/>
                  </a:moveTo>
                  <a:lnTo>
                    <a:pt x="123" y="110"/>
                  </a:lnTo>
                  <a:lnTo>
                    <a:pt x="147" y="110"/>
                  </a:lnTo>
                  <a:lnTo>
                    <a:pt x="135" y="38"/>
                  </a:lnTo>
                  <a:close/>
                  <a:moveTo>
                    <a:pt x="185" y="204"/>
                  </a:moveTo>
                  <a:lnTo>
                    <a:pt x="185" y="186"/>
                  </a:lnTo>
                  <a:lnTo>
                    <a:pt x="269" y="186"/>
                  </a:lnTo>
                  <a:lnTo>
                    <a:pt x="269" y="204"/>
                  </a:lnTo>
                  <a:lnTo>
                    <a:pt x="185" y="204"/>
                  </a:lnTo>
                  <a:close/>
                  <a:moveTo>
                    <a:pt x="341" y="162"/>
                  </a:moveTo>
                  <a:lnTo>
                    <a:pt x="302" y="60"/>
                  </a:lnTo>
                  <a:lnTo>
                    <a:pt x="304" y="67"/>
                  </a:lnTo>
                  <a:lnTo>
                    <a:pt x="304" y="71"/>
                  </a:lnTo>
                  <a:lnTo>
                    <a:pt x="304" y="162"/>
                  </a:lnTo>
                  <a:lnTo>
                    <a:pt x="280" y="162"/>
                  </a:lnTo>
                  <a:lnTo>
                    <a:pt x="280" y="0"/>
                  </a:lnTo>
                  <a:lnTo>
                    <a:pt x="301" y="0"/>
                  </a:lnTo>
                  <a:lnTo>
                    <a:pt x="341" y="100"/>
                  </a:lnTo>
                  <a:lnTo>
                    <a:pt x="339" y="93"/>
                  </a:lnTo>
                  <a:lnTo>
                    <a:pt x="339" y="88"/>
                  </a:lnTo>
                  <a:lnTo>
                    <a:pt x="339" y="0"/>
                  </a:lnTo>
                  <a:lnTo>
                    <a:pt x="362" y="0"/>
                  </a:lnTo>
                  <a:lnTo>
                    <a:pt x="362" y="162"/>
                  </a:lnTo>
                  <a:lnTo>
                    <a:pt x="341" y="162"/>
                  </a:lnTo>
                  <a:close/>
                  <a:moveTo>
                    <a:pt x="442" y="162"/>
                  </a:moveTo>
                  <a:lnTo>
                    <a:pt x="437" y="130"/>
                  </a:lnTo>
                  <a:lnTo>
                    <a:pt x="407" y="130"/>
                  </a:lnTo>
                  <a:lnTo>
                    <a:pt x="403" y="162"/>
                  </a:lnTo>
                  <a:lnTo>
                    <a:pt x="378" y="162"/>
                  </a:lnTo>
                  <a:lnTo>
                    <a:pt x="378" y="161"/>
                  </a:lnTo>
                  <a:lnTo>
                    <a:pt x="409" y="0"/>
                  </a:lnTo>
                  <a:lnTo>
                    <a:pt x="434" y="0"/>
                  </a:lnTo>
                  <a:lnTo>
                    <a:pt x="466" y="162"/>
                  </a:lnTo>
                  <a:lnTo>
                    <a:pt x="442" y="162"/>
                  </a:lnTo>
                  <a:close/>
                  <a:moveTo>
                    <a:pt x="423" y="38"/>
                  </a:moveTo>
                  <a:lnTo>
                    <a:pt x="411" y="110"/>
                  </a:lnTo>
                  <a:lnTo>
                    <a:pt x="434" y="110"/>
                  </a:lnTo>
                  <a:lnTo>
                    <a:pt x="423" y="38"/>
                  </a:lnTo>
                  <a:close/>
                  <a:moveTo>
                    <a:pt x="556" y="162"/>
                  </a:moveTo>
                  <a:lnTo>
                    <a:pt x="556" y="81"/>
                  </a:lnTo>
                  <a:lnTo>
                    <a:pt x="556" y="75"/>
                  </a:lnTo>
                  <a:lnTo>
                    <a:pt x="557" y="64"/>
                  </a:lnTo>
                  <a:lnTo>
                    <a:pt x="536" y="146"/>
                  </a:lnTo>
                  <a:lnTo>
                    <a:pt x="524" y="146"/>
                  </a:lnTo>
                  <a:lnTo>
                    <a:pt x="503" y="64"/>
                  </a:lnTo>
                  <a:lnTo>
                    <a:pt x="504" y="75"/>
                  </a:lnTo>
                  <a:lnTo>
                    <a:pt x="504" y="81"/>
                  </a:lnTo>
                  <a:lnTo>
                    <a:pt x="504" y="162"/>
                  </a:lnTo>
                  <a:lnTo>
                    <a:pt x="482" y="162"/>
                  </a:lnTo>
                  <a:lnTo>
                    <a:pt x="482" y="0"/>
                  </a:lnTo>
                  <a:lnTo>
                    <a:pt x="504" y="0"/>
                  </a:lnTo>
                  <a:lnTo>
                    <a:pt x="530" y="89"/>
                  </a:lnTo>
                  <a:lnTo>
                    <a:pt x="531" y="92"/>
                  </a:lnTo>
                  <a:lnTo>
                    <a:pt x="531" y="96"/>
                  </a:lnTo>
                  <a:lnTo>
                    <a:pt x="531" y="93"/>
                  </a:lnTo>
                  <a:lnTo>
                    <a:pt x="531" y="89"/>
                  </a:lnTo>
                  <a:lnTo>
                    <a:pt x="556" y="0"/>
                  </a:lnTo>
                  <a:lnTo>
                    <a:pt x="580" y="0"/>
                  </a:lnTo>
                  <a:lnTo>
                    <a:pt x="580" y="162"/>
                  </a:lnTo>
                  <a:lnTo>
                    <a:pt x="556" y="162"/>
                  </a:lnTo>
                  <a:close/>
                  <a:moveTo>
                    <a:pt x="592" y="204"/>
                  </a:moveTo>
                  <a:lnTo>
                    <a:pt x="592" y="186"/>
                  </a:lnTo>
                  <a:lnTo>
                    <a:pt x="675" y="186"/>
                  </a:lnTo>
                  <a:lnTo>
                    <a:pt x="675" y="204"/>
                  </a:lnTo>
                  <a:lnTo>
                    <a:pt x="592" y="204"/>
                  </a:lnTo>
                  <a:close/>
                  <a:moveTo>
                    <a:pt x="750" y="103"/>
                  </a:moveTo>
                  <a:lnTo>
                    <a:pt x="710" y="103"/>
                  </a:lnTo>
                  <a:lnTo>
                    <a:pt x="710" y="162"/>
                  </a:lnTo>
                  <a:lnTo>
                    <a:pt x="687" y="162"/>
                  </a:lnTo>
                  <a:lnTo>
                    <a:pt x="687" y="0"/>
                  </a:lnTo>
                  <a:lnTo>
                    <a:pt x="750" y="0"/>
                  </a:lnTo>
                  <a:lnTo>
                    <a:pt x="761" y="4"/>
                  </a:lnTo>
                  <a:lnTo>
                    <a:pt x="765" y="15"/>
                  </a:lnTo>
                  <a:lnTo>
                    <a:pt x="765" y="88"/>
                  </a:lnTo>
                  <a:lnTo>
                    <a:pt x="761" y="99"/>
                  </a:lnTo>
                  <a:lnTo>
                    <a:pt x="750" y="103"/>
                  </a:lnTo>
                  <a:close/>
                  <a:moveTo>
                    <a:pt x="741" y="21"/>
                  </a:moveTo>
                  <a:lnTo>
                    <a:pt x="710" y="21"/>
                  </a:lnTo>
                  <a:lnTo>
                    <a:pt x="710" y="83"/>
                  </a:lnTo>
                  <a:lnTo>
                    <a:pt x="741" y="83"/>
                  </a:lnTo>
                  <a:lnTo>
                    <a:pt x="741" y="21"/>
                  </a:lnTo>
                  <a:close/>
                  <a:moveTo>
                    <a:pt x="828" y="162"/>
                  </a:moveTo>
                  <a:lnTo>
                    <a:pt x="828" y="158"/>
                  </a:lnTo>
                  <a:lnTo>
                    <a:pt x="820" y="159"/>
                  </a:lnTo>
                  <a:lnTo>
                    <a:pt x="812" y="161"/>
                  </a:lnTo>
                  <a:lnTo>
                    <a:pt x="803" y="162"/>
                  </a:lnTo>
                  <a:lnTo>
                    <a:pt x="795" y="162"/>
                  </a:lnTo>
                  <a:lnTo>
                    <a:pt x="786" y="159"/>
                  </a:lnTo>
                  <a:lnTo>
                    <a:pt x="783" y="149"/>
                  </a:lnTo>
                  <a:lnTo>
                    <a:pt x="783" y="112"/>
                  </a:lnTo>
                  <a:lnTo>
                    <a:pt x="786" y="103"/>
                  </a:lnTo>
                  <a:lnTo>
                    <a:pt x="796" y="99"/>
                  </a:lnTo>
                  <a:lnTo>
                    <a:pt x="828" y="99"/>
                  </a:lnTo>
                  <a:lnTo>
                    <a:pt x="828" y="75"/>
                  </a:lnTo>
                  <a:lnTo>
                    <a:pt x="805" y="75"/>
                  </a:lnTo>
                  <a:lnTo>
                    <a:pt x="805" y="89"/>
                  </a:lnTo>
                  <a:lnTo>
                    <a:pt x="784" y="89"/>
                  </a:lnTo>
                  <a:lnTo>
                    <a:pt x="784" y="70"/>
                  </a:lnTo>
                  <a:lnTo>
                    <a:pt x="787" y="60"/>
                  </a:lnTo>
                  <a:lnTo>
                    <a:pt x="798" y="58"/>
                  </a:lnTo>
                  <a:lnTo>
                    <a:pt x="837" y="58"/>
                  </a:lnTo>
                  <a:lnTo>
                    <a:pt x="846" y="60"/>
                  </a:lnTo>
                  <a:lnTo>
                    <a:pt x="850" y="70"/>
                  </a:lnTo>
                  <a:lnTo>
                    <a:pt x="850" y="162"/>
                  </a:lnTo>
                  <a:lnTo>
                    <a:pt x="828" y="162"/>
                  </a:lnTo>
                  <a:close/>
                  <a:moveTo>
                    <a:pt x="828" y="114"/>
                  </a:moveTo>
                  <a:lnTo>
                    <a:pt x="805" y="114"/>
                  </a:lnTo>
                  <a:lnTo>
                    <a:pt x="805" y="143"/>
                  </a:lnTo>
                  <a:lnTo>
                    <a:pt x="828" y="142"/>
                  </a:lnTo>
                  <a:lnTo>
                    <a:pt x="828" y="114"/>
                  </a:lnTo>
                  <a:close/>
                  <a:moveTo>
                    <a:pt x="870" y="42"/>
                  </a:moveTo>
                  <a:lnTo>
                    <a:pt x="870" y="18"/>
                  </a:lnTo>
                  <a:lnTo>
                    <a:pt x="893" y="18"/>
                  </a:lnTo>
                  <a:lnTo>
                    <a:pt x="893" y="42"/>
                  </a:lnTo>
                  <a:lnTo>
                    <a:pt x="870" y="42"/>
                  </a:lnTo>
                  <a:close/>
                  <a:moveTo>
                    <a:pt x="870" y="162"/>
                  </a:moveTo>
                  <a:lnTo>
                    <a:pt x="870" y="58"/>
                  </a:lnTo>
                  <a:lnTo>
                    <a:pt x="893" y="58"/>
                  </a:lnTo>
                  <a:lnTo>
                    <a:pt x="893" y="162"/>
                  </a:lnTo>
                  <a:lnTo>
                    <a:pt x="870" y="162"/>
                  </a:lnTo>
                  <a:close/>
                  <a:moveTo>
                    <a:pt x="957" y="162"/>
                  </a:moveTo>
                  <a:lnTo>
                    <a:pt x="957" y="77"/>
                  </a:lnTo>
                  <a:lnTo>
                    <a:pt x="935" y="77"/>
                  </a:lnTo>
                  <a:lnTo>
                    <a:pt x="935" y="162"/>
                  </a:lnTo>
                  <a:lnTo>
                    <a:pt x="911" y="162"/>
                  </a:lnTo>
                  <a:lnTo>
                    <a:pt x="911" y="58"/>
                  </a:lnTo>
                  <a:lnTo>
                    <a:pt x="935" y="58"/>
                  </a:lnTo>
                  <a:lnTo>
                    <a:pt x="935" y="62"/>
                  </a:lnTo>
                  <a:lnTo>
                    <a:pt x="943" y="60"/>
                  </a:lnTo>
                  <a:lnTo>
                    <a:pt x="952" y="59"/>
                  </a:lnTo>
                  <a:lnTo>
                    <a:pt x="961" y="58"/>
                  </a:lnTo>
                  <a:lnTo>
                    <a:pt x="968" y="56"/>
                  </a:lnTo>
                  <a:lnTo>
                    <a:pt x="978" y="60"/>
                  </a:lnTo>
                  <a:lnTo>
                    <a:pt x="981" y="70"/>
                  </a:lnTo>
                  <a:lnTo>
                    <a:pt x="981" y="162"/>
                  </a:lnTo>
                  <a:lnTo>
                    <a:pt x="957" y="162"/>
                  </a:lnTo>
                  <a:close/>
                  <a:moveTo>
                    <a:pt x="1019" y="162"/>
                  </a:moveTo>
                  <a:lnTo>
                    <a:pt x="1009" y="158"/>
                  </a:lnTo>
                  <a:lnTo>
                    <a:pt x="1006" y="149"/>
                  </a:lnTo>
                  <a:lnTo>
                    <a:pt x="1006" y="77"/>
                  </a:lnTo>
                  <a:lnTo>
                    <a:pt x="994" y="77"/>
                  </a:lnTo>
                  <a:lnTo>
                    <a:pt x="994" y="58"/>
                  </a:lnTo>
                  <a:lnTo>
                    <a:pt x="1006" y="58"/>
                  </a:lnTo>
                  <a:lnTo>
                    <a:pt x="1006" y="29"/>
                  </a:lnTo>
                  <a:lnTo>
                    <a:pt x="1029" y="29"/>
                  </a:lnTo>
                  <a:lnTo>
                    <a:pt x="1029" y="58"/>
                  </a:lnTo>
                  <a:lnTo>
                    <a:pt x="1044" y="58"/>
                  </a:lnTo>
                  <a:lnTo>
                    <a:pt x="1044" y="77"/>
                  </a:lnTo>
                  <a:lnTo>
                    <a:pt x="1029" y="77"/>
                  </a:lnTo>
                  <a:lnTo>
                    <a:pt x="1029" y="141"/>
                  </a:lnTo>
                  <a:lnTo>
                    <a:pt x="1044" y="141"/>
                  </a:lnTo>
                  <a:lnTo>
                    <a:pt x="1044" y="162"/>
                  </a:lnTo>
                  <a:lnTo>
                    <a:pt x="1019" y="162"/>
                  </a:lnTo>
                  <a:close/>
                  <a:moveTo>
                    <a:pt x="1060" y="42"/>
                  </a:moveTo>
                  <a:lnTo>
                    <a:pt x="1060" y="18"/>
                  </a:lnTo>
                  <a:lnTo>
                    <a:pt x="1084" y="18"/>
                  </a:lnTo>
                  <a:lnTo>
                    <a:pt x="1084" y="42"/>
                  </a:lnTo>
                  <a:lnTo>
                    <a:pt x="1060" y="42"/>
                  </a:lnTo>
                  <a:close/>
                  <a:moveTo>
                    <a:pt x="1060" y="162"/>
                  </a:moveTo>
                  <a:lnTo>
                    <a:pt x="1060" y="58"/>
                  </a:lnTo>
                  <a:lnTo>
                    <a:pt x="1083" y="58"/>
                  </a:lnTo>
                  <a:lnTo>
                    <a:pt x="1083" y="162"/>
                  </a:lnTo>
                  <a:lnTo>
                    <a:pt x="1060" y="162"/>
                  </a:lnTo>
                  <a:close/>
                  <a:moveTo>
                    <a:pt x="1147" y="162"/>
                  </a:moveTo>
                  <a:lnTo>
                    <a:pt x="1147" y="77"/>
                  </a:lnTo>
                  <a:lnTo>
                    <a:pt x="1125" y="77"/>
                  </a:lnTo>
                  <a:lnTo>
                    <a:pt x="1125" y="162"/>
                  </a:lnTo>
                  <a:lnTo>
                    <a:pt x="1101" y="162"/>
                  </a:lnTo>
                  <a:lnTo>
                    <a:pt x="1101" y="58"/>
                  </a:lnTo>
                  <a:lnTo>
                    <a:pt x="1125" y="58"/>
                  </a:lnTo>
                  <a:lnTo>
                    <a:pt x="1125" y="62"/>
                  </a:lnTo>
                  <a:lnTo>
                    <a:pt x="1134" y="60"/>
                  </a:lnTo>
                  <a:lnTo>
                    <a:pt x="1142" y="59"/>
                  </a:lnTo>
                  <a:lnTo>
                    <a:pt x="1151" y="58"/>
                  </a:lnTo>
                  <a:lnTo>
                    <a:pt x="1158" y="56"/>
                  </a:lnTo>
                  <a:lnTo>
                    <a:pt x="1169" y="60"/>
                  </a:lnTo>
                  <a:lnTo>
                    <a:pt x="1171" y="70"/>
                  </a:lnTo>
                  <a:lnTo>
                    <a:pt x="1171" y="162"/>
                  </a:lnTo>
                  <a:lnTo>
                    <a:pt x="1147" y="162"/>
                  </a:lnTo>
                  <a:close/>
                  <a:moveTo>
                    <a:pt x="1246" y="199"/>
                  </a:moveTo>
                  <a:lnTo>
                    <a:pt x="1206" y="199"/>
                  </a:lnTo>
                  <a:lnTo>
                    <a:pt x="1195" y="196"/>
                  </a:lnTo>
                  <a:lnTo>
                    <a:pt x="1192" y="187"/>
                  </a:lnTo>
                  <a:lnTo>
                    <a:pt x="1192" y="170"/>
                  </a:lnTo>
                  <a:lnTo>
                    <a:pt x="1215" y="170"/>
                  </a:lnTo>
                  <a:lnTo>
                    <a:pt x="1215" y="182"/>
                  </a:lnTo>
                  <a:lnTo>
                    <a:pt x="1236" y="182"/>
                  </a:lnTo>
                  <a:lnTo>
                    <a:pt x="1236" y="161"/>
                  </a:lnTo>
                  <a:lnTo>
                    <a:pt x="1212" y="161"/>
                  </a:lnTo>
                  <a:lnTo>
                    <a:pt x="1203" y="159"/>
                  </a:lnTo>
                  <a:lnTo>
                    <a:pt x="1196" y="155"/>
                  </a:lnTo>
                  <a:lnTo>
                    <a:pt x="1191" y="149"/>
                  </a:lnTo>
                  <a:lnTo>
                    <a:pt x="1190" y="139"/>
                  </a:lnTo>
                  <a:lnTo>
                    <a:pt x="1190" y="76"/>
                  </a:lnTo>
                  <a:lnTo>
                    <a:pt x="1191" y="68"/>
                  </a:lnTo>
                  <a:lnTo>
                    <a:pt x="1195" y="62"/>
                  </a:lnTo>
                  <a:lnTo>
                    <a:pt x="1202" y="58"/>
                  </a:lnTo>
                  <a:lnTo>
                    <a:pt x="1210" y="56"/>
                  </a:lnTo>
                  <a:lnTo>
                    <a:pt x="1217" y="58"/>
                  </a:lnTo>
                  <a:lnTo>
                    <a:pt x="1236" y="62"/>
                  </a:lnTo>
                  <a:lnTo>
                    <a:pt x="1236" y="58"/>
                  </a:lnTo>
                  <a:lnTo>
                    <a:pt x="1260" y="58"/>
                  </a:lnTo>
                  <a:lnTo>
                    <a:pt x="1260" y="187"/>
                  </a:lnTo>
                  <a:lnTo>
                    <a:pt x="1256" y="196"/>
                  </a:lnTo>
                  <a:lnTo>
                    <a:pt x="1246" y="199"/>
                  </a:lnTo>
                  <a:close/>
                  <a:moveTo>
                    <a:pt x="1236" y="77"/>
                  </a:moveTo>
                  <a:lnTo>
                    <a:pt x="1227" y="77"/>
                  </a:lnTo>
                  <a:lnTo>
                    <a:pt x="1221" y="76"/>
                  </a:lnTo>
                  <a:lnTo>
                    <a:pt x="1216" y="79"/>
                  </a:lnTo>
                  <a:lnTo>
                    <a:pt x="1213" y="84"/>
                  </a:lnTo>
                  <a:lnTo>
                    <a:pt x="1213" y="134"/>
                  </a:lnTo>
                  <a:lnTo>
                    <a:pt x="1216" y="139"/>
                  </a:lnTo>
                  <a:lnTo>
                    <a:pt x="1221" y="142"/>
                  </a:lnTo>
                  <a:lnTo>
                    <a:pt x="1236" y="142"/>
                  </a:lnTo>
                  <a:lnTo>
                    <a:pt x="1236" y="77"/>
                  </a:lnTo>
                  <a:close/>
                  <a:moveTo>
                    <a:pt x="1270" y="204"/>
                  </a:moveTo>
                  <a:lnTo>
                    <a:pt x="1270" y="186"/>
                  </a:lnTo>
                  <a:lnTo>
                    <a:pt x="1353" y="186"/>
                  </a:lnTo>
                  <a:lnTo>
                    <a:pt x="1353" y="204"/>
                  </a:lnTo>
                  <a:lnTo>
                    <a:pt x="1270" y="204"/>
                  </a:lnTo>
                  <a:close/>
                  <a:moveTo>
                    <a:pt x="1426" y="162"/>
                  </a:moveTo>
                  <a:lnTo>
                    <a:pt x="1388" y="60"/>
                  </a:lnTo>
                  <a:lnTo>
                    <a:pt x="1389" y="67"/>
                  </a:lnTo>
                  <a:lnTo>
                    <a:pt x="1389" y="71"/>
                  </a:lnTo>
                  <a:lnTo>
                    <a:pt x="1389" y="162"/>
                  </a:lnTo>
                  <a:lnTo>
                    <a:pt x="1365" y="162"/>
                  </a:lnTo>
                  <a:lnTo>
                    <a:pt x="1365" y="0"/>
                  </a:lnTo>
                  <a:lnTo>
                    <a:pt x="1386" y="0"/>
                  </a:lnTo>
                  <a:lnTo>
                    <a:pt x="1425" y="100"/>
                  </a:lnTo>
                  <a:lnTo>
                    <a:pt x="1423" y="93"/>
                  </a:lnTo>
                  <a:lnTo>
                    <a:pt x="1423" y="88"/>
                  </a:lnTo>
                  <a:lnTo>
                    <a:pt x="1423" y="0"/>
                  </a:lnTo>
                  <a:lnTo>
                    <a:pt x="1447" y="0"/>
                  </a:lnTo>
                  <a:lnTo>
                    <a:pt x="1447" y="162"/>
                  </a:lnTo>
                  <a:lnTo>
                    <a:pt x="1426" y="162"/>
                  </a:lnTo>
                  <a:close/>
                  <a:moveTo>
                    <a:pt x="1512" y="162"/>
                  </a:moveTo>
                  <a:lnTo>
                    <a:pt x="1512" y="158"/>
                  </a:lnTo>
                  <a:lnTo>
                    <a:pt x="1504" y="159"/>
                  </a:lnTo>
                  <a:lnTo>
                    <a:pt x="1496" y="161"/>
                  </a:lnTo>
                  <a:lnTo>
                    <a:pt x="1487" y="162"/>
                  </a:lnTo>
                  <a:lnTo>
                    <a:pt x="1480" y="162"/>
                  </a:lnTo>
                  <a:lnTo>
                    <a:pt x="1471" y="159"/>
                  </a:lnTo>
                  <a:lnTo>
                    <a:pt x="1467" y="149"/>
                  </a:lnTo>
                  <a:lnTo>
                    <a:pt x="1467" y="112"/>
                  </a:lnTo>
                  <a:lnTo>
                    <a:pt x="1471" y="103"/>
                  </a:lnTo>
                  <a:lnTo>
                    <a:pt x="1480" y="99"/>
                  </a:lnTo>
                  <a:lnTo>
                    <a:pt x="1512" y="99"/>
                  </a:lnTo>
                  <a:lnTo>
                    <a:pt x="1512" y="75"/>
                  </a:lnTo>
                  <a:lnTo>
                    <a:pt x="1489" y="75"/>
                  </a:lnTo>
                  <a:lnTo>
                    <a:pt x="1489" y="89"/>
                  </a:lnTo>
                  <a:lnTo>
                    <a:pt x="1468" y="89"/>
                  </a:lnTo>
                  <a:lnTo>
                    <a:pt x="1468" y="70"/>
                  </a:lnTo>
                  <a:lnTo>
                    <a:pt x="1472" y="60"/>
                  </a:lnTo>
                  <a:lnTo>
                    <a:pt x="1481" y="58"/>
                  </a:lnTo>
                  <a:lnTo>
                    <a:pt x="1522" y="58"/>
                  </a:lnTo>
                  <a:lnTo>
                    <a:pt x="1532" y="60"/>
                  </a:lnTo>
                  <a:lnTo>
                    <a:pt x="1534" y="70"/>
                  </a:lnTo>
                  <a:lnTo>
                    <a:pt x="1534" y="162"/>
                  </a:lnTo>
                  <a:lnTo>
                    <a:pt x="1512" y="162"/>
                  </a:lnTo>
                  <a:close/>
                  <a:moveTo>
                    <a:pt x="1512" y="114"/>
                  </a:moveTo>
                  <a:lnTo>
                    <a:pt x="1489" y="114"/>
                  </a:lnTo>
                  <a:lnTo>
                    <a:pt x="1489" y="143"/>
                  </a:lnTo>
                  <a:lnTo>
                    <a:pt x="1512" y="142"/>
                  </a:lnTo>
                  <a:lnTo>
                    <a:pt x="1512" y="114"/>
                  </a:lnTo>
                  <a:close/>
                  <a:moveTo>
                    <a:pt x="1645" y="162"/>
                  </a:moveTo>
                  <a:lnTo>
                    <a:pt x="1645" y="77"/>
                  </a:lnTo>
                  <a:lnTo>
                    <a:pt x="1623" y="77"/>
                  </a:lnTo>
                  <a:lnTo>
                    <a:pt x="1623" y="162"/>
                  </a:lnTo>
                  <a:lnTo>
                    <a:pt x="1599" y="162"/>
                  </a:lnTo>
                  <a:lnTo>
                    <a:pt x="1599" y="77"/>
                  </a:lnTo>
                  <a:lnTo>
                    <a:pt x="1578" y="77"/>
                  </a:lnTo>
                  <a:lnTo>
                    <a:pt x="1578" y="162"/>
                  </a:lnTo>
                  <a:lnTo>
                    <a:pt x="1554" y="162"/>
                  </a:lnTo>
                  <a:lnTo>
                    <a:pt x="1554" y="58"/>
                  </a:lnTo>
                  <a:lnTo>
                    <a:pt x="1578" y="58"/>
                  </a:lnTo>
                  <a:lnTo>
                    <a:pt x="1578" y="62"/>
                  </a:lnTo>
                  <a:lnTo>
                    <a:pt x="1586" y="60"/>
                  </a:lnTo>
                  <a:lnTo>
                    <a:pt x="1594" y="59"/>
                  </a:lnTo>
                  <a:lnTo>
                    <a:pt x="1603" y="58"/>
                  </a:lnTo>
                  <a:lnTo>
                    <a:pt x="1611" y="56"/>
                  </a:lnTo>
                  <a:lnTo>
                    <a:pt x="1617" y="58"/>
                  </a:lnTo>
                  <a:lnTo>
                    <a:pt x="1621" y="62"/>
                  </a:lnTo>
                  <a:lnTo>
                    <a:pt x="1629" y="60"/>
                  </a:lnTo>
                  <a:lnTo>
                    <a:pt x="1639" y="59"/>
                  </a:lnTo>
                  <a:lnTo>
                    <a:pt x="1648" y="58"/>
                  </a:lnTo>
                  <a:lnTo>
                    <a:pt x="1656" y="56"/>
                  </a:lnTo>
                  <a:lnTo>
                    <a:pt x="1665" y="60"/>
                  </a:lnTo>
                  <a:lnTo>
                    <a:pt x="1669" y="70"/>
                  </a:lnTo>
                  <a:lnTo>
                    <a:pt x="1669" y="162"/>
                  </a:lnTo>
                  <a:lnTo>
                    <a:pt x="1645" y="162"/>
                  </a:lnTo>
                  <a:close/>
                  <a:moveTo>
                    <a:pt x="1743" y="162"/>
                  </a:moveTo>
                  <a:lnTo>
                    <a:pt x="1702" y="162"/>
                  </a:lnTo>
                  <a:lnTo>
                    <a:pt x="1693" y="158"/>
                  </a:lnTo>
                  <a:lnTo>
                    <a:pt x="1689" y="149"/>
                  </a:lnTo>
                  <a:lnTo>
                    <a:pt x="1689" y="70"/>
                  </a:lnTo>
                  <a:lnTo>
                    <a:pt x="1693" y="60"/>
                  </a:lnTo>
                  <a:lnTo>
                    <a:pt x="1702" y="58"/>
                  </a:lnTo>
                  <a:lnTo>
                    <a:pt x="1743" y="58"/>
                  </a:lnTo>
                  <a:lnTo>
                    <a:pt x="1753" y="60"/>
                  </a:lnTo>
                  <a:lnTo>
                    <a:pt x="1756" y="70"/>
                  </a:lnTo>
                  <a:lnTo>
                    <a:pt x="1756" y="108"/>
                  </a:lnTo>
                  <a:lnTo>
                    <a:pt x="1750" y="114"/>
                  </a:lnTo>
                  <a:lnTo>
                    <a:pt x="1711" y="114"/>
                  </a:lnTo>
                  <a:lnTo>
                    <a:pt x="1711" y="143"/>
                  </a:lnTo>
                  <a:lnTo>
                    <a:pt x="1734" y="143"/>
                  </a:lnTo>
                  <a:lnTo>
                    <a:pt x="1734" y="126"/>
                  </a:lnTo>
                  <a:lnTo>
                    <a:pt x="1756" y="126"/>
                  </a:lnTo>
                  <a:lnTo>
                    <a:pt x="1756" y="149"/>
                  </a:lnTo>
                  <a:lnTo>
                    <a:pt x="1753" y="158"/>
                  </a:lnTo>
                  <a:lnTo>
                    <a:pt x="1743" y="162"/>
                  </a:lnTo>
                  <a:close/>
                  <a:moveTo>
                    <a:pt x="1734" y="75"/>
                  </a:moveTo>
                  <a:lnTo>
                    <a:pt x="1711" y="75"/>
                  </a:lnTo>
                  <a:lnTo>
                    <a:pt x="1711" y="100"/>
                  </a:lnTo>
                  <a:lnTo>
                    <a:pt x="1734" y="100"/>
                  </a:lnTo>
                  <a:lnTo>
                    <a:pt x="1734" y="75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1247" y="3918"/>
              <a:ext cx="1102" cy="102"/>
            </a:xfrm>
            <a:custGeom>
              <a:avLst/>
              <a:gdLst>
                <a:gd name="T0" fmla="*/ 78 w 2202"/>
                <a:gd name="T1" fmla="*/ 14 h 203"/>
                <a:gd name="T2" fmla="*/ 53 w 2202"/>
                <a:gd name="T3" fmla="*/ 21 h 203"/>
                <a:gd name="T4" fmla="*/ 148 w 2202"/>
                <a:gd name="T5" fmla="*/ 0 h 203"/>
                <a:gd name="T6" fmla="*/ 185 w 2202"/>
                <a:gd name="T7" fmla="*/ 186 h 203"/>
                <a:gd name="T8" fmla="*/ 280 w 2202"/>
                <a:gd name="T9" fmla="*/ 0 h 203"/>
                <a:gd name="T10" fmla="*/ 304 w 2202"/>
                <a:gd name="T11" fmla="*/ 21 h 203"/>
                <a:gd name="T12" fmla="*/ 440 w 2202"/>
                <a:gd name="T13" fmla="*/ 2 h 203"/>
                <a:gd name="T14" fmla="*/ 426 w 2202"/>
                <a:gd name="T15" fmla="*/ 161 h 203"/>
                <a:gd name="T16" fmla="*/ 433 w 2202"/>
                <a:gd name="T17" fmla="*/ 126 h 203"/>
                <a:gd name="T18" fmla="*/ 504 w 2202"/>
                <a:gd name="T19" fmla="*/ 0 h 203"/>
                <a:gd name="T20" fmla="*/ 566 w 2202"/>
                <a:gd name="T21" fmla="*/ 203 h 203"/>
                <a:gd name="T22" fmla="*/ 661 w 2202"/>
                <a:gd name="T23" fmla="*/ 161 h 203"/>
                <a:gd name="T24" fmla="*/ 716 w 2202"/>
                <a:gd name="T25" fmla="*/ 21 h 203"/>
                <a:gd name="T26" fmla="*/ 787 w 2202"/>
                <a:gd name="T27" fmla="*/ 159 h 203"/>
                <a:gd name="T28" fmla="*/ 803 w 2202"/>
                <a:gd name="T29" fmla="*/ 99 h 203"/>
                <a:gd name="T30" fmla="*/ 812 w 2202"/>
                <a:gd name="T31" fmla="*/ 56 h 203"/>
                <a:gd name="T32" fmla="*/ 803 w 2202"/>
                <a:gd name="T33" fmla="*/ 142 h 203"/>
                <a:gd name="T34" fmla="*/ 845 w 2202"/>
                <a:gd name="T35" fmla="*/ 56 h 203"/>
                <a:gd name="T36" fmla="*/ 886 w 2202"/>
                <a:gd name="T37" fmla="*/ 161 h 203"/>
                <a:gd name="T38" fmla="*/ 953 w 2202"/>
                <a:gd name="T39" fmla="*/ 59 h 203"/>
                <a:gd name="T40" fmla="*/ 969 w 2202"/>
                <a:gd name="T41" fmla="*/ 78 h 203"/>
                <a:gd name="T42" fmla="*/ 1003 w 2202"/>
                <a:gd name="T43" fmla="*/ 78 h 203"/>
                <a:gd name="T44" fmla="*/ 1059 w 2202"/>
                <a:gd name="T45" fmla="*/ 42 h 203"/>
                <a:gd name="T46" fmla="*/ 1122 w 2202"/>
                <a:gd name="T47" fmla="*/ 76 h 203"/>
                <a:gd name="T48" fmla="*/ 1117 w 2202"/>
                <a:gd name="T49" fmla="*/ 58 h 203"/>
                <a:gd name="T50" fmla="*/ 1180 w 2202"/>
                <a:gd name="T51" fmla="*/ 199 h 203"/>
                <a:gd name="T52" fmla="*/ 1187 w 2202"/>
                <a:gd name="T53" fmla="*/ 161 h 203"/>
                <a:gd name="T54" fmla="*/ 1176 w 2202"/>
                <a:gd name="T55" fmla="*/ 58 h 203"/>
                <a:gd name="T56" fmla="*/ 1221 w 2202"/>
                <a:gd name="T57" fmla="*/ 199 h 203"/>
                <a:gd name="T58" fmla="*/ 1196 w 2202"/>
                <a:gd name="T59" fmla="*/ 141 h 203"/>
                <a:gd name="T60" fmla="*/ 1403 w 2202"/>
                <a:gd name="T61" fmla="*/ 103 h 203"/>
                <a:gd name="T62" fmla="*/ 1418 w 2202"/>
                <a:gd name="T63" fmla="*/ 88 h 203"/>
                <a:gd name="T64" fmla="*/ 1481 w 2202"/>
                <a:gd name="T65" fmla="*/ 161 h 203"/>
                <a:gd name="T66" fmla="*/ 1436 w 2202"/>
                <a:gd name="T67" fmla="*/ 112 h 203"/>
                <a:gd name="T68" fmla="*/ 1438 w 2202"/>
                <a:gd name="T69" fmla="*/ 70 h 203"/>
                <a:gd name="T70" fmla="*/ 1481 w 2202"/>
                <a:gd name="T71" fmla="*/ 115 h 203"/>
                <a:gd name="T72" fmla="*/ 1546 w 2202"/>
                <a:gd name="T73" fmla="*/ 42 h 203"/>
                <a:gd name="T74" fmla="*/ 1611 w 2202"/>
                <a:gd name="T75" fmla="*/ 76 h 203"/>
                <a:gd name="T76" fmla="*/ 1604 w 2202"/>
                <a:gd name="T77" fmla="*/ 58 h 203"/>
                <a:gd name="T78" fmla="*/ 1662 w 2202"/>
                <a:gd name="T79" fmla="*/ 158 h 203"/>
                <a:gd name="T80" fmla="*/ 1682 w 2202"/>
                <a:gd name="T81" fmla="*/ 56 h 203"/>
                <a:gd name="T82" fmla="*/ 1766 w 2202"/>
                <a:gd name="T83" fmla="*/ 161 h 203"/>
                <a:gd name="T84" fmla="*/ 1777 w 2202"/>
                <a:gd name="T85" fmla="*/ 60 h 203"/>
                <a:gd name="T86" fmla="*/ 1780 w 2202"/>
                <a:gd name="T87" fmla="*/ 126 h 203"/>
                <a:gd name="T88" fmla="*/ 1757 w 2202"/>
                <a:gd name="T89" fmla="*/ 75 h 203"/>
                <a:gd name="T90" fmla="*/ 1800 w 2202"/>
                <a:gd name="T91" fmla="*/ 142 h 203"/>
                <a:gd name="T92" fmla="*/ 1842 w 2202"/>
                <a:gd name="T93" fmla="*/ 56 h 203"/>
                <a:gd name="T94" fmla="*/ 1825 w 2202"/>
                <a:gd name="T95" fmla="*/ 79 h 203"/>
                <a:gd name="T96" fmla="*/ 1938 w 2202"/>
                <a:gd name="T97" fmla="*/ 161 h 203"/>
                <a:gd name="T98" fmla="*/ 1970 w 2202"/>
                <a:gd name="T99" fmla="*/ 130 h 203"/>
                <a:gd name="T100" fmla="*/ 1913 w 2202"/>
                <a:gd name="T101" fmla="*/ 21 h 203"/>
                <a:gd name="T102" fmla="*/ 2025 w 2202"/>
                <a:gd name="T103" fmla="*/ 159 h 203"/>
                <a:gd name="T104" fmla="*/ 2002 w 2202"/>
                <a:gd name="T105" fmla="*/ 99 h 203"/>
                <a:gd name="T106" fmla="*/ 2003 w 2202"/>
                <a:gd name="T107" fmla="*/ 56 h 203"/>
                <a:gd name="T108" fmla="*/ 2011 w 2202"/>
                <a:gd name="T109" fmla="*/ 144 h 203"/>
                <a:gd name="T110" fmla="*/ 2070 w 2202"/>
                <a:gd name="T111" fmla="*/ 56 h 203"/>
                <a:gd name="T112" fmla="*/ 2105 w 2202"/>
                <a:gd name="T113" fmla="*/ 141 h 203"/>
                <a:gd name="T114" fmla="*/ 2135 w 2202"/>
                <a:gd name="T115" fmla="*/ 70 h 203"/>
                <a:gd name="T116" fmla="*/ 2157 w 2202"/>
                <a:gd name="T117" fmla="*/ 115 h 203"/>
                <a:gd name="T118" fmla="*/ 2180 w 2202"/>
                <a:gd name="T119" fmla="*/ 7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02" h="203">
                  <a:moveTo>
                    <a:pt x="62" y="103"/>
                  </a:moveTo>
                  <a:lnTo>
                    <a:pt x="24" y="103"/>
                  </a:lnTo>
                  <a:lnTo>
                    <a:pt x="24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62" y="0"/>
                  </a:lnTo>
                  <a:lnTo>
                    <a:pt x="74" y="4"/>
                  </a:lnTo>
                  <a:lnTo>
                    <a:pt x="78" y="14"/>
                  </a:lnTo>
                  <a:lnTo>
                    <a:pt x="78" y="88"/>
                  </a:lnTo>
                  <a:lnTo>
                    <a:pt x="74" y="99"/>
                  </a:lnTo>
                  <a:lnTo>
                    <a:pt x="62" y="103"/>
                  </a:lnTo>
                  <a:close/>
                  <a:moveTo>
                    <a:pt x="53" y="21"/>
                  </a:moveTo>
                  <a:lnTo>
                    <a:pt x="24" y="21"/>
                  </a:lnTo>
                  <a:lnTo>
                    <a:pt x="24" y="82"/>
                  </a:lnTo>
                  <a:lnTo>
                    <a:pt x="53" y="82"/>
                  </a:lnTo>
                  <a:lnTo>
                    <a:pt x="53" y="21"/>
                  </a:lnTo>
                  <a:close/>
                  <a:moveTo>
                    <a:pt x="154" y="161"/>
                  </a:moveTo>
                  <a:lnTo>
                    <a:pt x="149" y="130"/>
                  </a:lnTo>
                  <a:lnTo>
                    <a:pt x="120" y="130"/>
                  </a:lnTo>
                  <a:lnTo>
                    <a:pt x="115" y="161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78" y="161"/>
                  </a:lnTo>
                  <a:lnTo>
                    <a:pt x="154" y="161"/>
                  </a:lnTo>
                  <a:close/>
                  <a:moveTo>
                    <a:pt x="135" y="37"/>
                  </a:moveTo>
                  <a:lnTo>
                    <a:pt x="123" y="109"/>
                  </a:lnTo>
                  <a:lnTo>
                    <a:pt x="146" y="109"/>
                  </a:lnTo>
                  <a:lnTo>
                    <a:pt x="135" y="37"/>
                  </a:lnTo>
                  <a:close/>
                  <a:moveTo>
                    <a:pt x="185" y="203"/>
                  </a:moveTo>
                  <a:lnTo>
                    <a:pt x="185" y="186"/>
                  </a:lnTo>
                  <a:lnTo>
                    <a:pt x="268" y="186"/>
                  </a:lnTo>
                  <a:lnTo>
                    <a:pt x="268" y="203"/>
                  </a:lnTo>
                  <a:lnTo>
                    <a:pt x="185" y="203"/>
                  </a:lnTo>
                  <a:close/>
                  <a:moveTo>
                    <a:pt x="343" y="103"/>
                  </a:moveTo>
                  <a:lnTo>
                    <a:pt x="304" y="103"/>
                  </a:lnTo>
                  <a:lnTo>
                    <a:pt x="304" y="161"/>
                  </a:lnTo>
                  <a:lnTo>
                    <a:pt x="280" y="161"/>
                  </a:lnTo>
                  <a:lnTo>
                    <a:pt x="280" y="0"/>
                  </a:lnTo>
                  <a:lnTo>
                    <a:pt x="343" y="0"/>
                  </a:lnTo>
                  <a:lnTo>
                    <a:pt x="354" y="4"/>
                  </a:lnTo>
                  <a:lnTo>
                    <a:pt x="358" y="14"/>
                  </a:lnTo>
                  <a:lnTo>
                    <a:pt x="358" y="88"/>
                  </a:lnTo>
                  <a:lnTo>
                    <a:pt x="354" y="99"/>
                  </a:lnTo>
                  <a:lnTo>
                    <a:pt x="343" y="103"/>
                  </a:lnTo>
                  <a:close/>
                  <a:moveTo>
                    <a:pt x="334" y="21"/>
                  </a:moveTo>
                  <a:lnTo>
                    <a:pt x="304" y="21"/>
                  </a:lnTo>
                  <a:lnTo>
                    <a:pt x="304" y="82"/>
                  </a:lnTo>
                  <a:lnTo>
                    <a:pt x="334" y="82"/>
                  </a:lnTo>
                  <a:lnTo>
                    <a:pt x="334" y="21"/>
                  </a:lnTo>
                  <a:close/>
                  <a:moveTo>
                    <a:pt x="426" y="161"/>
                  </a:moveTo>
                  <a:lnTo>
                    <a:pt x="378" y="161"/>
                  </a:lnTo>
                  <a:lnTo>
                    <a:pt x="378" y="0"/>
                  </a:lnTo>
                  <a:lnTo>
                    <a:pt x="426" y="0"/>
                  </a:lnTo>
                  <a:lnTo>
                    <a:pt x="440" y="2"/>
                  </a:lnTo>
                  <a:lnTo>
                    <a:pt x="449" y="8"/>
                  </a:lnTo>
                  <a:lnTo>
                    <a:pt x="455" y="18"/>
                  </a:lnTo>
                  <a:lnTo>
                    <a:pt x="458" y="30"/>
                  </a:lnTo>
                  <a:lnTo>
                    <a:pt x="458" y="130"/>
                  </a:lnTo>
                  <a:lnTo>
                    <a:pt x="455" y="144"/>
                  </a:lnTo>
                  <a:lnTo>
                    <a:pt x="449" y="153"/>
                  </a:lnTo>
                  <a:lnTo>
                    <a:pt x="440" y="159"/>
                  </a:lnTo>
                  <a:lnTo>
                    <a:pt x="426" y="161"/>
                  </a:lnTo>
                  <a:close/>
                  <a:moveTo>
                    <a:pt x="433" y="34"/>
                  </a:moveTo>
                  <a:lnTo>
                    <a:pt x="430" y="23"/>
                  </a:lnTo>
                  <a:lnTo>
                    <a:pt x="420" y="21"/>
                  </a:lnTo>
                  <a:lnTo>
                    <a:pt x="401" y="21"/>
                  </a:lnTo>
                  <a:lnTo>
                    <a:pt x="401" y="141"/>
                  </a:lnTo>
                  <a:lnTo>
                    <a:pt x="418" y="141"/>
                  </a:lnTo>
                  <a:lnTo>
                    <a:pt x="430" y="137"/>
                  </a:lnTo>
                  <a:lnTo>
                    <a:pt x="433" y="126"/>
                  </a:lnTo>
                  <a:lnTo>
                    <a:pt x="433" y="34"/>
                  </a:lnTo>
                  <a:close/>
                  <a:moveTo>
                    <a:pt x="536" y="161"/>
                  </a:moveTo>
                  <a:lnTo>
                    <a:pt x="532" y="130"/>
                  </a:lnTo>
                  <a:lnTo>
                    <a:pt x="502" y="130"/>
                  </a:lnTo>
                  <a:lnTo>
                    <a:pt x="496" y="161"/>
                  </a:lnTo>
                  <a:lnTo>
                    <a:pt x="473" y="161"/>
                  </a:lnTo>
                  <a:lnTo>
                    <a:pt x="473" y="161"/>
                  </a:lnTo>
                  <a:lnTo>
                    <a:pt x="504" y="0"/>
                  </a:lnTo>
                  <a:lnTo>
                    <a:pt x="529" y="0"/>
                  </a:lnTo>
                  <a:lnTo>
                    <a:pt x="561" y="161"/>
                  </a:lnTo>
                  <a:lnTo>
                    <a:pt x="536" y="161"/>
                  </a:lnTo>
                  <a:close/>
                  <a:moveTo>
                    <a:pt x="516" y="37"/>
                  </a:moveTo>
                  <a:lnTo>
                    <a:pt x="504" y="109"/>
                  </a:lnTo>
                  <a:lnTo>
                    <a:pt x="528" y="109"/>
                  </a:lnTo>
                  <a:lnTo>
                    <a:pt x="516" y="37"/>
                  </a:lnTo>
                  <a:close/>
                  <a:moveTo>
                    <a:pt x="566" y="203"/>
                  </a:moveTo>
                  <a:lnTo>
                    <a:pt x="566" y="186"/>
                  </a:lnTo>
                  <a:lnTo>
                    <a:pt x="651" y="186"/>
                  </a:lnTo>
                  <a:lnTo>
                    <a:pt x="651" y="203"/>
                  </a:lnTo>
                  <a:lnTo>
                    <a:pt x="566" y="203"/>
                  </a:lnTo>
                  <a:close/>
                  <a:moveTo>
                    <a:pt x="725" y="103"/>
                  </a:moveTo>
                  <a:lnTo>
                    <a:pt x="686" y="103"/>
                  </a:lnTo>
                  <a:lnTo>
                    <a:pt x="686" y="161"/>
                  </a:lnTo>
                  <a:lnTo>
                    <a:pt x="661" y="161"/>
                  </a:lnTo>
                  <a:lnTo>
                    <a:pt x="661" y="0"/>
                  </a:lnTo>
                  <a:lnTo>
                    <a:pt x="725" y="0"/>
                  </a:lnTo>
                  <a:lnTo>
                    <a:pt x="737" y="4"/>
                  </a:lnTo>
                  <a:lnTo>
                    <a:pt x="739" y="14"/>
                  </a:lnTo>
                  <a:lnTo>
                    <a:pt x="739" y="88"/>
                  </a:lnTo>
                  <a:lnTo>
                    <a:pt x="737" y="99"/>
                  </a:lnTo>
                  <a:lnTo>
                    <a:pt x="725" y="103"/>
                  </a:lnTo>
                  <a:close/>
                  <a:moveTo>
                    <a:pt x="716" y="21"/>
                  </a:moveTo>
                  <a:lnTo>
                    <a:pt x="686" y="21"/>
                  </a:lnTo>
                  <a:lnTo>
                    <a:pt x="686" y="82"/>
                  </a:lnTo>
                  <a:lnTo>
                    <a:pt x="716" y="82"/>
                  </a:lnTo>
                  <a:lnTo>
                    <a:pt x="716" y="21"/>
                  </a:lnTo>
                  <a:close/>
                  <a:moveTo>
                    <a:pt x="803" y="161"/>
                  </a:moveTo>
                  <a:lnTo>
                    <a:pt x="803" y="158"/>
                  </a:lnTo>
                  <a:lnTo>
                    <a:pt x="795" y="159"/>
                  </a:lnTo>
                  <a:lnTo>
                    <a:pt x="787" y="159"/>
                  </a:lnTo>
                  <a:lnTo>
                    <a:pt x="778" y="161"/>
                  </a:lnTo>
                  <a:lnTo>
                    <a:pt x="771" y="162"/>
                  </a:lnTo>
                  <a:lnTo>
                    <a:pt x="760" y="158"/>
                  </a:lnTo>
                  <a:lnTo>
                    <a:pt x="758" y="149"/>
                  </a:lnTo>
                  <a:lnTo>
                    <a:pt x="758" y="112"/>
                  </a:lnTo>
                  <a:lnTo>
                    <a:pt x="760" y="101"/>
                  </a:lnTo>
                  <a:lnTo>
                    <a:pt x="771" y="99"/>
                  </a:lnTo>
                  <a:lnTo>
                    <a:pt x="803" y="99"/>
                  </a:lnTo>
                  <a:lnTo>
                    <a:pt x="803" y="75"/>
                  </a:lnTo>
                  <a:lnTo>
                    <a:pt x="780" y="75"/>
                  </a:lnTo>
                  <a:lnTo>
                    <a:pt x="780" y="89"/>
                  </a:lnTo>
                  <a:lnTo>
                    <a:pt x="759" y="89"/>
                  </a:lnTo>
                  <a:lnTo>
                    <a:pt x="759" y="70"/>
                  </a:lnTo>
                  <a:lnTo>
                    <a:pt x="762" y="60"/>
                  </a:lnTo>
                  <a:lnTo>
                    <a:pt x="772" y="56"/>
                  </a:lnTo>
                  <a:lnTo>
                    <a:pt x="812" y="56"/>
                  </a:lnTo>
                  <a:lnTo>
                    <a:pt x="821" y="60"/>
                  </a:lnTo>
                  <a:lnTo>
                    <a:pt x="825" y="70"/>
                  </a:lnTo>
                  <a:lnTo>
                    <a:pt x="825" y="161"/>
                  </a:lnTo>
                  <a:lnTo>
                    <a:pt x="803" y="161"/>
                  </a:lnTo>
                  <a:close/>
                  <a:moveTo>
                    <a:pt x="803" y="115"/>
                  </a:moveTo>
                  <a:lnTo>
                    <a:pt x="780" y="115"/>
                  </a:lnTo>
                  <a:lnTo>
                    <a:pt x="780" y="144"/>
                  </a:lnTo>
                  <a:lnTo>
                    <a:pt x="803" y="142"/>
                  </a:lnTo>
                  <a:lnTo>
                    <a:pt x="803" y="115"/>
                  </a:lnTo>
                  <a:close/>
                  <a:moveTo>
                    <a:pt x="845" y="42"/>
                  </a:moveTo>
                  <a:lnTo>
                    <a:pt x="845" y="18"/>
                  </a:lnTo>
                  <a:lnTo>
                    <a:pt x="867" y="18"/>
                  </a:lnTo>
                  <a:lnTo>
                    <a:pt x="867" y="42"/>
                  </a:lnTo>
                  <a:lnTo>
                    <a:pt x="845" y="42"/>
                  </a:lnTo>
                  <a:close/>
                  <a:moveTo>
                    <a:pt x="845" y="161"/>
                  </a:moveTo>
                  <a:lnTo>
                    <a:pt x="845" y="56"/>
                  </a:lnTo>
                  <a:lnTo>
                    <a:pt x="867" y="56"/>
                  </a:lnTo>
                  <a:lnTo>
                    <a:pt x="867" y="161"/>
                  </a:lnTo>
                  <a:lnTo>
                    <a:pt x="845" y="161"/>
                  </a:lnTo>
                  <a:close/>
                  <a:moveTo>
                    <a:pt x="932" y="161"/>
                  </a:moveTo>
                  <a:lnTo>
                    <a:pt x="932" y="76"/>
                  </a:lnTo>
                  <a:lnTo>
                    <a:pt x="910" y="78"/>
                  </a:lnTo>
                  <a:lnTo>
                    <a:pt x="910" y="161"/>
                  </a:lnTo>
                  <a:lnTo>
                    <a:pt x="886" y="161"/>
                  </a:lnTo>
                  <a:lnTo>
                    <a:pt x="886" y="56"/>
                  </a:lnTo>
                  <a:lnTo>
                    <a:pt x="910" y="56"/>
                  </a:lnTo>
                  <a:lnTo>
                    <a:pt x="910" y="60"/>
                  </a:lnTo>
                  <a:lnTo>
                    <a:pt x="918" y="59"/>
                  </a:lnTo>
                  <a:lnTo>
                    <a:pt x="927" y="58"/>
                  </a:lnTo>
                  <a:lnTo>
                    <a:pt x="936" y="56"/>
                  </a:lnTo>
                  <a:lnTo>
                    <a:pt x="943" y="56"/>
                  </a:lnTo>
                  <a:lnTo>
                    <a:pt x="953" y="59"/>
                  </a:lnTo>
                  <a:lnTo>
                    <a:pt x="956" y="70"/>
                  </a:lnTo>
                  <a:lnTo>
                    <a:pt x="956" y="161"/>
                  </a:lnTo>
                  <a:lnTo>
                    <a:pt x="932" y="161"/>
                  </a:lnTo>
                  <a:close/>
                  <a:moveTo>
                    <a:pt x="994" y="161"/>
                  </a:moveTo>
                  <a:lnTo>
                    <a:pt x="984" y="158"/>
                  </a:lnTo>
                  <a:lnTo>
                    <a:pt x="981" y="149"/>
                  </a:lnTo>
                  <a:lnTo>
                    <a:pt x="981" y="78"/>
                  </a:lnTo>
                  <a:lnTo>
                    <a:pt x="969" y="78"/>
                  </a:lnTo>
                  <a:lnTo>
                    <a:pt x="969" y="56"/>
                  </a:lnTo>
                  <a:lnTo>
                    <a:pt x="981" y="56"/>
                  </a:lnTo>
                  <a:lnTo>
                    <a:pt x="981" y="29"/>
                  </a:lnTo>
                  <a:lnTo>
                    <a:pt x="1003" y="29"/>
                  </a:lnTo>
                  <a:lnTo>
                    <a:pt x="1003" y="56"/>
                  </a:lnTo>
                  <a:lnTo>
                    <a:pt x="1019" y="56"/>
                  </a:lnTo>
                  <a:lnTo>
                    <a:pt x="1019" y="78"/>
                  </a:lnTo>
                  <a:lnTo>
                    <a:pt x="1003" y="78"/>
                  </a:lnTo>
                  <a:lnTo>
                    <a:pt x="1003" y="141"/>
                  </a:lnTo>
                  <a:lnTo>
                    <a:pt x="1019" y="141"/>
                  </a:lnTo>
                  <a:lnTo>
                    <a:pt x="1019" y="161"/>
                  </a:lnTo>
                  <a:lnTo>
                    <a:pt x="994" y="161"/>
                  </a:lnTo>
                  <a:close/>
                  <a:moveTo>
                    <a:pt x="1035" y="42"/>
                  </a:moveTo>
                  <a:lnTo>
                    <a:pt x="1035" y="18"/>
                  </a:lnTo>
                  <a:lnTo>
                    <a:pt x="1059" y="18"/>
                  </a:lnTo>
                  <a:lnTo>
                    <a:pt x="1059" y="42"/>
                  </a:lnTo>
                  <a:lnTo>
                    <a:pt x="1035" y="42"/>
                  </a:lnTo>
                  <a:close/>
                  <a:moveTo>
                    <a:pt x="1035" y="161"/>
                  </a:moveTo>
                  <a:lnTo>
                    <a:pt x="1035" y="56"/>
                  </a:lnTo>
                  <a:lnTo>
                    <a:pt x="1057" y="56"/>
                  </a:lnTo>
                  <a:lnTo>
                    <a:pt x="1057" y="161"/>
                  </a:lnTo>
                  <a:lnTo>
                    <a:pt x="1035" y="161"/>
                  </a:lnTo>
                  <a:close/>
                  <a:moveTo>
                    <a:pt x="1122" y="161"/>
                  </a:moveTo>
                  <a:lnTo>
                    <a:pt x="1122" y="76"/>
                  </a:lnTo>
                  <a:lnTo>
                    <a:pt x="1100" y="78"/>
                  </a:lnTo>
                  <a:lnTo>
                    <a:pt x="1100" y="161"/>
                  </a:lnTo>
                  <a:lnTo>
                    <a:pt x="1077" y="161"/>
                  </a:lnTo>
                  <a:lnTo>
                    <a:pt x="1077" y="56"/>
                  </a:lnTo>
                  <a:lnTo>
                    <a:pt x="1100" y="56"/>
                  </a:lnTo>
                  <a:lnTo>
                    <a:pt x="1100" y="60"/>
                  </a:lnTo>
                  <a:lnTo>
                    <a:pt x="1109" y="59"/>
                  </a:lnTo>
                  <a:lnTo>
                    <a:pt x="1117" y="58"/>
                  </a:lnTo>
                  <a:lnTo>
                    <a:pt x="1126" y="56"/>
                  </a:lnTo>
                  <a:lnTo>
                    <a:pt x="1133" y="56"/>
                  </a:lnTo>
                  <a:lnTo>
                    <a:pt x="1143" y="59"/>
                  </a:lnTo>
                  <a:lnTo>
                    <a:pt x="1146" y="70"/>
                  </a:lnTo>
                  <a:lnTo>
                    <a:pt x="1146" y="161"/>
                  </a:lnTo>
                  <a:lnTo>
                    <a:pt x="1122" y="161"/>
                  </a:lnTo>
                  <a:close/>
                  <a:moveTo>
                    <a:pt x="1221" y="199"/>
                  </a:moveTo>
                  <a:lnTo>
                    <a:pt x="1180" y="199"/>
                  </a:lnTo>
                  <a:lnTo>
                    <a:pt x="1170" y="196"/>
                  </a:lnTo>
                  <a:lnTo>
                    <a:pt x="1167" y="186"/>
                  </a:lnTo>
                  <a:lnTo>
                    <a:pt x="1167" y="170"/>
                  </a:lnTo>
                  <a:lnTo>
                    <a:pt x="1190" y="170"/>
                  </a:lnTo>
                  <a:lnTo>
                    <a:pt x="1190" y="182"/>
                  </a:lnTo>
                  <a:lnTo>
                    <a:pt x="1211" y="182"/>
                  </a:lnTo>
                  <a:lnTo>
                    <a:pt x="1211" y="161"/>
                  </a:lnTo>
                  <a:lnTo>
                    <a:pt x="1187" y="161"/>
                  </a:lnTo>
                  <a:lnTo>
                    <a:pt x="1178" y="159"/>
                  </a:lnTo>
                  <a:lnTo>
                    <a:pt x="1171" y="155"/>
                  </a:lnTo>
                  <a:lnTo>
                    <a:pt x="1166" y="149"/>
                  </a:lnTo>
                  <a:lnTo>
                    <a:pt x="1164" y="140"/>
                  </a:lnTo>
                  <a:lnTo>
                    <a:pt x="1164" y="76"/>
                  </a:lnTo>
                  <a:lnTo>
                    <a:pt x="1166" y="68"/>
                  </a:lnTo>
                  <a:lnTo>
                    <a:pt x="1170" y="62"/>
                  </a:lnTo>
                  <a:lnTo>
                    <a:pt x="1176" y="58"/>
                  </a:lnTo>
                  <a:lnTo>
                    <a:pt x="1184" y="56"/>
                  </a:lnTo>
                  <a:lnTo>
                    <a:pt x="1193" y="58"/>
                  </a:lnTo>
                  <a:lnTo>
                    <a:pt x="1211" y="60"/>
                  </a:lnTo>
                  <a:lnTo>
                    <a:pt x="1211" y="56"/>
                  </a:lnTo>
                  <a:lnTo>
                    <a:pt x="1234" y="56"/>
                  </a:lnTo>
                  <a:lnTo>
                    <a:pt x="1234" y="186"/>
                  </a:lnTo>
                  <a:lnTo>
                    <a:pt x="1230" y="196"/>
                  </a:lnTo>
                  <a:lnTo>
                    <a:pt x="1221" y="199"/>
                  </a:lnTo>
                  <a:close/>
                  <a:moveTo>
                    <a:pt x="1211" y="78"/>
                  </a:moveTo>
                  <a:lnTo>
                    <a:pt x="1201" y="76"/>
                  </a:lnTo>
                  <a:lnTo>
                    <a:pt x="1196" y="76"/>
                  </a:lnTo>
                  <a:lnTo>
                    <a:pt x="1191" y="78"/>
                  </a:lnTo>
                  <a:lnTo>
                    <a:pt x="1188" y="84"/>
                  </a:lnTo>
                  <a:lnTo>
                    <a:pt x="1188" y="134"/>
                  </a:lnTo>
                  <a:lnTo>
                    <a:pt x="1191" y="140"/>
                  </a:lnTo>
                  <a:lnTo>
                    <a:pt x="1196" y="141"/>
                  </a:lnTo>
                  <a:lnTo>
                    <a:pt x="1211" y="141"/>
                  </a:lnTo>
                  <a:lnTo>
                    <a:pt x="1211" y="78"/>
                  </a:lnTo>
                  <a:close/>
                  <a:moveTo>
                    <a:pt x="1245" y="203"/>
                  </a:moveTo>
                  <a:lnTo>
                    <a:pt x="1245" y="186"/>
                  </a:lnTo>
                  <a:lnTo>
                    <a:pt x="1328" y="186"/>
                  </a:lnTo>
                  <a:lnTo>
                    <a:pt x="1328" y="203"/>
                  </a:lnTo>
                  <a:lnTo>
                    <a:pt x="1245" y="203"/>
                  </a:lnTo>
                  <a:close/>
                  <a:moveTo>
                    <a:pt x="1403" y="103"/>
                  </a:moveTo>
                  <a:lnTo>
                    <a:pt x="1364" y="103"/>
                  </a:lnTo>
                  <a:lnTo>
                    <a:pt x="1364" y="161"/>
                  </a:lnTo>
                  <a:lnTo>
                    <a:pt x="1340" y="161"/>
                  </a:lnTo>
                  <a:lnTo>
                    <a:pt x="1340" y="0"/>
                  </a:lnTo>
                  <a:lnTo>
                    <a:pt x="1403" y="0"/>
                  </a:lnTo>
                  <a:lnTo>
                    <a:pt x="1414" y="4"/>
                  </a:lnTo>
                  <a:lnTo>
                    <a:pt x="1418" y="14"/>
                  </a:lnTo>
                  <a:lnTo>
                    <a:pt x="1418" y="88"/>
                  </a:lnTo>
                  <a:lnTo>
                    <a:pt x="1414" y="99"/>
                  </a:lnTo>
                  <a:lnTo>
                    <a:pt x="1403" y="103"/>
                  </a:lnTo>
                  <a:close/>
                  <a:moveTo>
                    <a:pt x="1394" y="21"/>
                  </a:moveTo>
                  <a:lnTo>
                    <a:pt x="1364" y="21"/>
                  </a:lnTo>
                  <a:lnTo>
                    <a:pt x="1364" y="82"/>
                  </a:lnTo>
                  <a:lnTo>
                    <a:pt x="1394" y="82"/>
                  </a:lnTo>
                  <a:lnTo>
                    <a:pt x="1394" y="21"/>
                  </a:lnTo>
                  <a:close/>
                  <a:moveTo>
                    <a:pt x="1481" y="161"/>
                  </a:moveTo>
                  <a:lnTo>
                    <a:pt x="1481" y="158"/>
                  </a:lnTo>
                  <a:lnTo>
                    <a:pt x="1473" y="159"/>
                  </a:lnTo>
                  <a:lnTo>
                    <a:pt x="1464" y="159"/>
                  </a:lnTo>
                  <a:lnTo>
                    <a:pt x="1455" y="161"/>
                  </a:lnTo>
                  <a:lnTo>
                    <a:pt x="1448" y="162"/>
                  </a:lnTo>
                  <a:lnTo>
                    <a:pt x="1439" y="158"/>
                  </a:lnTo>
                  <a:lnTo>
                    <a:pt x="1436" y="149"/>
                  </a:lnTo>
                  <a:lnTo>
                    <a:pt x="1436" y="112"/>
                  </a:lnTo>
                  <a:lnTo>
                    <a:pt x="1439" y="101"/>
                  </a:lnTo>
                  <a:lnTo>
                    <a:pt x="1450" y="99"/>
                  </a:lnTo>
                  <a:lnTo>
                    <a:pt x="1481" y="99"/>
                  </a:lnTo>
                  <a:lnTo>
                    <a:pt x="1481" y="75"/>
                  </a:lnTo>
                  <a:lnTo>
                    <a:pt x="1459" y="75"/>
                  </a:lnTo>
                  <a:lnTo>
                    <a:pt x="1459" y="89"/>
                  </a:lnTo>
                  <a:lnTo>
                    <a:pt x="1438" y="89"/>
                  </a:lnTo>
                  <a:lnTo>
                    <a:pt x="1438" y="70"/>
                  </a:lnTo>
                  <a:lnTo>
                    <a:pt x="1440" y="60"/>
                  </a:lnTo>
                  <a:lnTo>
                    <a:pt x="1451" y="56"/>
                  </a:lnTo>
                  <a:lnTo>
                    <a:pt x="1491" y="56"/>
                  </a:lnTo>
                  <a:lnTo>
                    <a:pt x="1500" y="60"/>
                  </a:lnTo>
                  <a:lnTo>
                    <a:pt x="1504" y="70"/>
                  </a:lnTo>
                  <a:lnTo>
                    <a:pt x="1504" y="161"/>
                  </a:lnTo>
                  <a:lnTo>
                    <a:pt x="1481" y="161"/>
                  </a:lnTo>
                  <a:close/>
                  <a:moveTo>
                    <a:pt x="1481" y="115"/>
                  </a:moveTo>
                  <a:lnTo>
                    <a:pt x="1459" y="115"/>
                  </a:lnTo>
                  <a:lnTo>
                    <a:pt x="1459" y="144"/>
                  </a:lnTo>
                  <a:lnTo>
                    <a:pt x="1481" y="142"/>
                  </a:lnTo>
                  <a:lnTo>
                    <a:pt x="1481" y="115"/>
                  </a:lnTo>
                  <a:close/>
                  <a:moveTo>
                    <a:pt x="1522" y="42"/>
                  </a:moveTo>
                  <a:lnTo>
                    <a:pt x="1522" y="18"/>
                  </a:lnTo>
                  <a:lnTo>
                    <a:pt x="1546" y="18"/>
                  </a:lnTo>
                  <a:lnTo>
                    <a:pt x="1546" y="42"/>
                  </a:lnTo>
                  <a:lnTo>
                    <a:pt x="1522" y="42"/>
                  </a:lnTo>
                  <a:close/>
                  <a:moveTo>
                    <a:pt x="1524" y="161"/>
                  </a:moveTo>
                  <a:lnTo>
                    <a:pt x="1524" y="56"/>
                  </a:lnTo>
                  <a:lnTo>
                    <a:pt x="1546" y="56"/>
                  </a:lnTo>
                  <a:lnTo>
                    <a:pt x="1546" y="161"/>
                  </a:lnTo>
                  <a:lnTo>
                    <a:pt x="1524" y="161"/>
                  </a:lnTo>
                  <a:close/>
                  <a:moveTo>
                    <a:pt x="1611" y="161"/>
                  </a:moveTo>
                  <a:lnTo>
                    <a:pt x="1611" y="76"/>
                  </a:lnTo>
                  <a:lnTo>
                    <a:pt x="1588" y="78"/>
                  </a:lnTo>
                  <a:lnTo>
                    <a:pt x="1588" y="161"/>
                  </a:lnTo>
                  <a:lnTo>
                    <a:pt x="1564" y="161"/>
                  </a:lnTo>
                  <a:lnTo>
                    <a:pt x="1564" y="56"/>
                  </a:lnTo>
                  <a:lnTo>
                    <a:pt x="1588" y="56"/>
                  </a:lnTo>
                  <a:lnTo>
                    <a:pt x="1588" y="60"/>
                  </a:lnTo>
                  <a:lnTo>
                    <a:pt x="1596" y="59"/>
                  </a:lnTo>
                  <a:lnTo>
                    <a:pt x="1604" y="58"/>
                  </a:lnTo>
                  <a:lnTo>
                    <a:pt x="1613" y="56"/>
                  </a:lnTo>
                  <a:lnTo>
                    <a:pt x="1621" y="56"/>
                  </a:lnTo>
                  <a:lnTo>
                    <a:pt x="1631" y="59"/>
                  </a:lnTo>
                  <a:lnTo>
                    <a:pt x="1634" y="70"/>
                  </a:lnTo>
                  <a:lnTo>
                    <a:pt x="1634" y="161"/>
                  </a:lnTo>
                  <a:lnTo>
                    <a:pt x="1611" y="161"/>
                  </a:lnTo>
                  <a:close/>
                  <a:moveTo>
                    <a:pt x="1671" y="161"/>
                  </a:moveTo>
                  <a:lnTo>
                    <a:pt x="1662" y="158"/>
                  </a:lnTo>
                  <a:lnTo>
                    <a:pt x="1660" y="149"/>
                  </a:lnTo>
                  <a:lnTo>
                    <a:pt x="1660" y="78"/>
                  </a:lnTo>
                  <a:lnTo>
                    <a:pt x="1648" y="78"/>
                  </a:lnTo>
                  <a:lnTo>
                    <a:pt x="1648" y="56"/>
                  </a:lnTo>
                  <a:lnTo>
                    <a:pt x="1660" y="56"/>
                  </a:lnTo>
                  <a:lnTo>
                    <a:pt x="1660" y="29"/>
                  </a:lnTo>
                  <a:lnTo>
                    <a:pt x="1682" y="29"/>
                  </a:lnTo>
                  <a:lnTo>
                    <a:pt x="1682" y="56"/>
                  </a:lnTo>
                  <a:lnTo>
                    <a:pt x="1698" y="56"/>
                  </a:lnTo>
                  <a:lnTo>
                    <a:pt x="1698" y="78"/>
                  </a:lnTo>
                  <a:lnTo>
                    <a:pt x="1682" y="78"/>
                  </a:lnTo>
                  <a:lnTo>
                    <a:pt x="1682" y="141"/>
                  </a:lnTo>
                  <a:lnTo>
                    <a:pt x="1698" y="141"/>
                  </a:lnTo>
                  <a:lnTo>
                    <a:pt x="1698" y="161"/>
                  </a:lnTo>
                  <a:lnTo>
                    <a:pt x="1671" y="161"/>
                  </a:lnTo>
                  <a:close/>
                  <a:moveTo>
                    <a:pt x="1766" y="161"/>
                  </a:moveTo>
                  <a:lnTo>
                    <a:pt x="1726" y="161"/>
                  </a:lnTo>
                  <a:lnTo>
                    <a:pt x="1716" y="158"/>
                  </a:lnTo>
                  <a:lnTo>
                    <a:pt x="1712" y="149"/>
                  </a:lnTo>
                  <a:lnTo>
                    <a:pt x="1712" y="70"/>
                  </a:lnTo>
                  <a:lnTo>
                    <a:pt x="1716" y="60"/>
                  </a:lnTo>
                  <a:lnTo>
                    <a:pt x="1726" y="56"/>
                  </a:lnTo>
                  <a:lnTo>
                    <a:pt x="1766" y="56"/>
                  </a:lnTo>
                  <a:lnTo>
                    <a:pt x="1777" y="60"/>
                  </a:lnTo>
                  <a:lnTo>
                    <a:pt x="1780" y="70"/>
                  </a:lnTo>
                  <a:lnTo>
                    <a:pt x="1780" y="108"/>
                  </a:lnTo>
                  <a:lnTo>
                    <a:pt x="1773" y="115"/>
                  </a:lnTo>
                  <a:lnTo>
                    <a:pt x="1735" y="115"/>
                  </a:lnTo>
                  <a:lnTo>
                    <a:pt x="1735" y="144"/>
                  </a:lnTo>
                  <a:lnTo>
                    <a:pt x="1757" y="144"/>
                  </a:lnTo>
                  <a:lnTo>
                    <a:pt x="1757" y="126"/>
                  </a:lnTo>
                  <a:lnTo>
                    <a:pt x="1780" y="126"/>
                  </a:lnTo>
                  <a:lnTo>
                    <a:pt x="1780" y="149"/>
                  </a:lnTo>
                  <a:lnTo>
                    <a:pt x="1777" y="158"/>
                  </a:lnTo>
                  <a:lnTo>
                    <a:pt x="1766" y="161"/>
                  </a:lnTo>
                  <a:close/>
                  <a:moveTo>
                    <a:pt x="1757" y="75"/>
                  </a:moveTo>
                  <a:lnTo>
                    <a:pt x="1735" y="75"/>
                  </a:lnTo>
                  <a:lnTo>
                    <a:pt x="1735" y="99"/>
                  </a:lnTo>
                  <a:lnTo>
                    <a:pt x="1757" y="99"/>
                  </a:lnTo>
                  <a:lnTo>
                    <a:pt x="1757" y="75"/>
                  </a:lnTo>
                  <a:close/>
                  <a:moveTo>
                    <a:pt x="1844" y="161"/>
                  </a:moveTo>
                  <a:lnTo>
                    <a:pt x="1844" y="158"/>
                  </a:lnTo>
                  <a:lnTo>
                    <a:pt x="1826" y="161"/>
                  </a:lnTo>
                  <a:lnTo>
                    <a:pt x="1818" y="162"/>
                  </a:lnTo>
                  <a:lnTo>
                    <a:pt x="1810" y="161"/>
                  </a:lnTo>
                  <a:lnTo>
                    <a:pt x="1803" y="157"/>
                  </a:lnTo>
                  <a:lnTo>
                    <a:pt x="1801" y="150"/>
                  </a:lnTo>
                  <a:lnTo>
                    <a:pt x="1800" y="142"/>
                  </a:lnTo>
                  <a:lnTo>
                    <a:pt x="1800" y="78"/>
                  </a:lnTo>
                  <a:lnTo>
                    <a:pt x="1801" y="67"/>
                  </a:lnTo>
                  <a:lnTo>
                    <a:pt x="1809" y="60"/>
                  </a:lnTo>
                  <a:lnTo>
                    <a:pt x="1817" y="58"/>
                  </a:lnTo>
                  <a:lnTo>
                    <a:pt x="1829" y="56"/>
                  </a:lnTo>
                  <a:lnTo>
                    <a:pt x="1831" y="56"/>
                  </a:lnTo>
                  <a:lnTo>
                    <a:pt x="1836" y="56"/>
                  </a:lnTo>
                  <a:lnTo>
                    <a:pt x="1842" y="56"/>
                  </a:lnTo>
                  <a:lnTo>
                    <a:pt x="1844" y="56"/>
                  </a:lnTo>
                  <a:lnTo>
                    <a:pt x="1844" y="0"/>
                  </a:lnTo>
                  <a:lnTo>
                    <a:pt x="1868" y="0"/>
                  </a:lnTo>
                  <a:lnTo>
                    <a:pt x="1868" y="161"/>
                  </a:lnTo>
                  <a:lnTo>
                    <a:pt x="1844" y="161"/>
                  </a:lnTo>
                  <a:close/>
                  <a:moveTo>
                    <a:pt x="1844" y="76"/>
                  </a:moveTo>
                  <a:lnTo>
                    <a:pt x="1830" y="76"/>
                  </a:lnTo>
                  <a:lnTo>
                    <a:pt x="1825" y="79"/>
                  </a:lnTo>
                  <a:lnTo>
                    <a:pt x="1822" y="84"/>
                  </a:lnTo>
                  <a:lnTo>
                    <a:pt x="1822" y="134"/>
                  </a:lnTo>
                  <a:lnTo>
                    <a:pt x="1825" y="140"/>
                  </a:lnTo>
                  <a:lnTo>
                    <a:pt x="1830" y="142"/>
                  </a:lnTo>
                  <a:lnTo>
                    <a:pt x="1834" y="142"/>
                  </a:lnTo>
                  <a:lnTo>
                    <a:pt x="1844" y="141"/>
                  </a:lnTo>
                  <a:lnTo>
                    <a:pt x="1844" y="76"/>
                  </a:lnTo>
                  <a:close/>
                  <a:moveTo>
                    <a:pt x="1938" y="161"/>
                  </a:moveTo>
                  <a:lnTo>
                    <a:pt x="1889" y="161"/>
                  </a:lnTo>
                  <a:lnTo>
                    <a:pt x="1889" y="0"/>
                  </a:lnTo>
                  <a:lnTo>
                    <a:pt x="1938" y="0"/>
                  </a:lnTo>
                  <a:lnTo>
                    <a:pt x="1951" y="2"/>
                  </a:lnTo>
                  <a:lnTo>
                    <a:pt x="1961" y="8"/>
                  </a:lnTo>
                  <a:lnTo>
                    <a:pt x="1967" y="18"/>
                  </a:lnTo>
                  <a:lnTo>
                    <a:pt x="1970" y="30"/>
                  </a:lnTo>
                  <a:lnTo>
                    <a:pt x="1970" y="130"/>
                  </a:lnTo>
                  <a:lnTo>
                    <a:pt x="1967" y="144"/>
                  </a:lnTo>
                  <a:lnTo>
                    <a:pt x="1961" y="153"/>
                  </a:lnTo>
                  <a:lnTo>
                    <a:pt x="1951" y="159"/>
                  </a:lnTo>
                  <a:lnTo>
                    <a:pt x="1938" y="161"/>
                  </a:lnTo>
                  <a:close/>
                  <a:moveTo>
                    <a:pt x="1945" y="34"/>
                  </a:moveTo>
                  <a:lnTo>
                    <a:pt x="1942" y="23"/>
                  </a:lnTo>
                  <a:lnTo>
                    <a:pt x="1930" y="21"/>
                  </a:lnTo>
                  <a:lnTo>
                    <a:pt x="1913" y="21"/>
                  </a:lnTo>
                  <a:lnTo>
                    <a:pt x="1913" y="141"/>
                  </a:lnTo>
                  <a:lnTo>
                    <a:pt x="1930" y="141"/>
                  </a:lnTo>
                  <a:lnTo>
                    <a:pt x="1941" y="137"/>
                  </a:lnTo>
                  <a:lnTo>
                    <a:pt x="1945" y="126"/>
                  </a:lnTo>
                  <a:lnTo>
                    <a:pt x="1945" y="34"/>
                  </a:lnTo>
                  <a:close/>
                  <a:moveTo>
                    <a:pt x="2033" y="161"/>
                  </a:moveTo>
                  <a:lnTo>
                    <a:pt x="2033" y="158"/>
                  </a:lnTo>
                  <a:lnTo>
                    <a:pt x="2025" y="159"/>
                  </a:lnTo>
                  <a:lnTo>
                    <a:pt x="2017" y="159"/>
                  </a:lnTo>
                  <a:lnTo>
                    <a:pt x="2008" y="161"/>
                  </a:lnTo>
                  <a:lnTo>
                    <a:pt x="2002" y="162"/>
                  </a:lnTo>
                  <a:lnTo>
                    <a:pt x="1992" y="158"/>
                  </a:lnTo>
                  <a:lnTo>
                    <a:pt x="1988" y="149"/>
                  </a:lnTo>
                  <a:lnTo>
                    <a:pt x="1988" y="112"/>
                  </a:lnTo>
                  <a:lnTo>
                    <a:pt x="1992" y="101"/>
                  </a:lnTo>
                  <a:lnTo>
                    <a:pt x="2002" y="99"/>
                  </a:lnTo>
                  <a:lnTo>
                    <a:pt x="2033" y="99"/>
                  </a:lnTo>
                  <a:lnTo>
                    <a:pt x="2033" y="75"/>
                  </a:lnTo>
                  <a:lnTo>
                    <a:pt x="2011" y="75"/>
                  </a:lnTo>
                  <a:lnTo>
                    <a:pt x="2011" y="89"/>
                  </a:lnTo>
                  <a:lnTo>
                    <a:pt x="1990" y="89"/>
                  </a:lnTo>
                  <a:lnTo>
                    <a:pt x="1990" y="70"/>
                  </a:lnTo>
                  <a:lnTo>
                    <a:pt x="1994" y="60"/>
                  </a:lnTo>
                  <a:lnTo>
                    <a:pt x="2003" y="56"/>
                  </a:lnTo>
                  <a:lnTo>
                    <a:pt x="2042" y="56"/>
                  </a:lnTo>
                  <a:lnTo>
                    <a:pt x="2053" y="60"/>
                  </a:lnTo>
                  <a:lnTo>
                    <a:pt x="2056" y="70"/>
                  </a:lnTo>
                  <a:lnTo>
                    <a:pt x="2056" y="161"/>
                  </a:lnTo>
                  <a:lnTo>
                    <a:pt x="2033" y="161"/>
                  </a:lnTo>
                  <a:close/>
                  <a:moveTo>
                    <a:pt x="2033" y="115"/>
                  </a:moveTo>
                  <a:lnTo>
                    <a:pt x="2011" y="115"/>
                  </a:lnTo>
                  <a:lnTo>
                    <a:pt x="2011" y="144"/>
                  </a:lnTo>
                  <a:lnTo>
                    <a:pt x="2033" y="142"/>
                  </a:lnTo>
                  <a:lnTo>
                    <a:pt x="2033" y="115"/>
                  </a:lnTo>
                  <a:close/>
                  <a:moveTo>
                    <a:pt x="2094" y="161"/>
                  </a:moveTo>
                  <a:lnTo>
                    <a:pt x="2085" y="158"/>
                  </a:lnTo>
                  <a:lnTo>
                    <a:pt x="2081" y="149"/>
                  </a:lnTo>
                  <a:lnTo>
                    <a:pt x="2081" y="78"/>
                  </a:lnTo>
                  <a:lnTo>
                    <a:pt x="2070" y="78"/>
                  </a:lnTo>
                  <a:lnTo>
                    <a:pt x="2070" y="56"/>
                  </a:lnTo>
                  <a:lnTo>
                    <a:pt x="2081" y="56"/>
                  </a:lnTo>
                  <a:lnTo>
                    <a:pt x="2081" y="29"/>
                  </a:lnTo>
                  <a:lnTo>
                    <a:pt x="2105" y="29"/>
                  </a:lnTo>
                  <a:lnTo>
                    <a:pt x="2105" y="56"/>
                  </a:lnTo>
                  <a:lnTo>
                    <a:pt x="2119" y="56"/>
                  </a:lnTo>
                  <a:lnTo>
                    <a:pt x="2119" y="78"/>
                  </a:lnTo>
                  <a:lnTo>
                    <a:pt x="2105" y="78"/>
                  </a:lnTo>
                  <a:lnTo>
                    <a:pt x="2105" y="141"/>
                  </a:lnTo>
                  <a:lnTo>
                    <a:pt x="2120" y="141"/>
                  </a:lnTo>
                  <a:lnTo>
                    <a:pt x="2120" y="161"/>
                  </a:lnTo>
                  <a:lnTo>
                    <a:pt x="2094" y="161"/>
                  </a:lnTo>
                  <a:close/>
                  <a:moveTo>
                    <a:pt x="2189" y="161"/>
                  </a:moveTo>
                  <a:lnTo>
                    <a:pt x="2148" y="161"/>
                  </a:lnTo>
                  <a:lnTo>
                    <a:pt x="2138" y="158"/>
                  </a:lnTo>
                  <a:lnTo>
                    <a:pt x="2135" y="149"/>
                  </a:lnTo>
                  <a:lnTo>
                    <a:pt x="2135" y="70"/>
                  </a:lnTo>
                  <a:lnTo>
                    <a:pt x="2138" y="60"/>
                  </a:lnTo>
                  <a:lnTo>
                    <a:pt x="2148" y="56"/>
                  </a:lnTo>
                  <a:lnTo>
                    <a:pt x="2189" y="56"/>
                  </a:lnTo>
                  <a:lnTo>
                    <a:pt x="2198" y="60"/>
                  </a:lnTo>
                  <a:lnTo>
                    <a:pt x="2202" y="70"/>
                  </a:lnTo>
                  <a:lnTo>
                    <a:pt x="2202" y="108"/>
                  </a:lnTo>
                  <a:lnTo>
                    <a:pt x="2196" y="115"/>
                  </a:lnTo>
                  <a:lnTo>
                    <a:pt x="2157" y="115"/>
                  </a:lnTo>
                  <a:lnTo>
                    <a:pt x="2157" y="144"/>
                  </a:lnTo>
                  <a:lnTo>
                    <a:pt x="2180" y="144"/>
                  </a:lnTo>
                  <a:lnTo>
                    <a:pt x="2180" y="126"/>
                  </a:lnTo>
                  <a:lnTo>
                    <a:pt x="2202" y="126"/>
                  </a:lnTo>
                  <a:lnTo>
                    <a:pt x="2202" y="149"/>
                  </a:lnTo>
                  <a:lnTo>
                    <a:pt x="2198" y="158"/>
                  </a:lnTo>
                  <a:lnTo>
                    <a:pt x="2189" y="161"/>
                  </a:lnTo>
                  <a:close/>
                  <a:moveTo>
                    <a:pt x="2180" y="75"/>
                  </a:moveTo>
                  <a:lnTo>
                    <a:pt x="2157" y="75"/>
                  </a:lnTo>
                  <a:lnTo>
                    <a:pt x="2157" y="99"/>
                  </a:lnTo>
                  <a:lnTo>
                    <a:pt x="2180" y="99"/>
                  </a:lnTo>
                  <a:lnTo>
                    <a:pt x="2180" y="75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3811" y="1583"/>
              <a:ext cx="897" cy="102"/>
            </a:xfrm>
            <a:custGeom>
              <a:avLst/>
              <a:gdLst>
                <a:gd name="T0" fmla="*/ 44 w 1793"/>
                <a:gd name="T1" fmla="*/ 147 h 205"/>
                <a:gd name="T2" fmla="*/ 0 w 1793"/>
                <a:gd name="T3" fmla="*/ 0 h 205"/>
                <a:gd name="T4" fmla="*/ 50 w 1793"/>
                <a:gd name="T5" fmla="*/ 90 h 205"/>
                <a:gd name="T6" fmla="*/ 135 w 1793"/>
                <a:gd name="T7" fmla="*/ 163 h 205"/>
                <a:gd name="T8" fmla="*/ 177 w 1793"/>
                <a:gd name="T9" fmla="*/ 142 h 205"/>
                <a:gd name="T10" fmla="*/ 213 w 1793"/>
                <a:gd name="T11" fmla="*/ 205 h 205"/>
                <a:gd name="T12" fmla="*/ 330 w 1793"/>
                <a:gd name="T13" fmla="*/ 61 h 205"/>
                <a:gd name="T14" fmla="*/ 329 w 1793"/>
                <a:gd name="T15" fmla="*/ 0 h 205"/>
                <a:gd name="T16" fmla="*/ 390 w 1793"/>
                <a:gd name="T17" fmla="*/ 163 h 205"/>
                <a:gd name="T18" fmla="*/ 406 w 1793"/>
                <a:gd name="T19" fmla="*/ 163 h 205"/>
                <a:gd name="T20" fmla="*/ 449 w 1793"/>
                <a:gd name="T21" fmla="*/ 37 h 205"/>
                <a:gd name="T22" fmla="*/ 584 w 1793"/>
                <a:gd name="T23" fmla="*/ 74 h 205"/>
                <a:gd name="T24" fmla="*/ 532 w 1793"/>
                <a:gd name="T25" fmla="*/ 82 h 205"/>
                <a:gd name="T26" fmla="*/ 557 w 1793"/>
                <a:gd name="T27" fmla="*/ 93 h 205"/>
                <a:gd name="T28" fmla="*/ 608 w 1793"/>
                <a:gd name="T29" fmla="*/ 163 h 205"/>
                <a:gd name="T30" fmla="*/ 620 w 1793"/>
                <a:gd name="T31" fmla="*/ 205 h 205"/>
                <a:gd name="T32" fmla="*/ 757 w 1793"/>
                <a:gd name="T33" fmla="*/ 147 h 205"/>
                <a:gd name="T34" fmla="*/ 715 w 1793"/>
                <a:gd name="T35" fmla="*/ 0 h 205"/>
                <a:gd name="T36" fmla="*/ 765 w 1793"/>
                <a:gd name="T37" fmla="*/ 90 h 205"/>
                <a:gd name="T38" fmla="*/ 878 w 1793"/>
                <a:gd name="T39" fmla="*/ 159 h 205"/>
                <a:gd name="T40" fmla="*/ 833 w 1793"/>
                <a:gd name="T41" fmla="*/ 149 h 205"/>
                <a:gd name="T42" fmla="*/ 902 w 1793"/>
                <a:gd name="T43" fmla="*/ 58 h 205"/>
                <a:gd name="T44" fmla="*/ 922 w 1793"/>
                <a:gd name="T45" fmla="*/ 149 h 205"/>
                <a:gd name="T46" fmla="*/ 928 w 1793"/>
                <a:gd name="T47" fmla="*/ 106 h 205"/>
                <a:gd name="T48" fmla="*/ 973 w 1793"/>
                <a:gd name="T49" fmla="*/ 58 h 205"/>
                <a:gd name="T50" fmla="*/ 944 w 1793"/>
                <a:gd name="T51" fmla="*/ 76 h 205"/>
                <a:gd name="T52" fmla="*/ 984 w 1793"/>
                <a:gd name="T53" fmla="*/ 159 h 205"/>
                <a:gd name="T54" fmla="*/ 1005 w 1793"/>
                <a:gd name="T55" fmla="*/ 70 h 205"/>
                <a:gd name="T56" fmla="*/ 1072 w 1793"/>
                <a:gd name="T57" fmla="*/ 109 h 205"/>
                <a:gd name="T58" fmla="*/ 1072 w 1793"/>
                <a:gd name="T59" fmla="*/ 127 h 205"/>
                <a:gd name="T60" fmla="*/ 1029 w 1793"/>
                <a:gd name="T61" fmla="*/ 101 h 205"/>
                <a:gd name="T62" fmla="*/ 1121 w 1793"/>
                <a:gd name="T63" fmla="*/ 161 h 205"/>
                <a:gd name="T64" fmla="*/ 1116 w 1793"/>
                <a:gd name="T65" fmla="*/ 58 h 205"/>
                <a:gd name="T66" fmla="*/ 1138 w 1793"/>
                <a:gd name="T67" fmla="*/ 163 h 205"/>
                <a:gd name="T68" fmla="*/ 1227 w 1793"/>
                <a:gd name="T69" fmla="*/ 78 h 205"/>
                <a:gd name="T70" fmla="*/ 1204 w 1793"/>
                <a:gd name="T71" fmla="*/ 61 h 205"/>
                <a:gd name="T72" fmla="*/ 1248 w 1793"/>
                <a:gd name="T73" fmla="*/ 62 h 205"/>
                <a:gd name="T74" fmla="*/ 1296 w 1793"/>
                <a:gd name="T75" fmla="*/ 70 h 205"/>
                <a:gd name="T76" fmla="*/ 1391 w 1793"/>
                <a:gd name="T77" fmla="*/ 205 h 205"/>
                <a:gd name="T78" fmla="*/ 1426 w 1793"/>
                <a:gd name="T79" fmla="*/ 163 h 205"/>
                <a:gd name="T80" fmla="*/ 1461 w 1793"/>
                <a:gd name="T81" fmla="*/ 89 h 205"/>
                <a:gd name="T82" fmla="*/ 1549 w 1793"/>
                <a:gd name="T83" fmla="*/ 159 h 205"/>
                <a:gd name="T84" fmla="*/ 1504 w 1793"/>
                <a:gd name="T85" fmla="*/ 149 h 205"/>
                <a:gd name="T86" fmla="*/ 1527 w 1793"/>
                <a:gd name="T87" fmla="*/ 76 h 205"/>
                <a:gd name="T88" fmla="*/ 1558 w 1793"/>
                <a:gd name="T89" fmla="*/ 58 h 205"/>
                <a:gd name="T90" fmla="*/ 1527 w 1793"/>
                <a:gd name="T91" fmla="*/ 115 h 205"/>
                <a:gd name="T92" fmla="*/ 1660 w 1793"/>
                <a:gd name="T93" fmla="*/ 78 h 205"/>
                <a:gd name="T94" fmla="*/ 1591 w 1793"/>
                <a:gd name="T95" fmla="*/ 163 h 205"/>
                <a:gd name="T96" fmla="*/ 1640 w 1793"/>
                <a:gd name="T97" fmla="*/ 58 h 205"/>
                <a:gd name="T98" fmla="*/ 1685 w 1793"/>
                <a:gd name="T99" fmla="*/ 58 h 205"/>
                <a:gd name="T100" fmla="*/ 1780 w 1793"/>
                <a:gd name="T101" fmla="*/ 163 h 205"/>
                <a:gd name="T102" fmla="*/ 1739 w 1793"/>
                <a:gd name="T103" fmla="*/ 58 h 205"/>
                <a:gd name="T104" fmla="*/ 1748 w 1793"/>
                <a:gd name="T105" fmla="*/ 115 h 205"/>
                <a:gd name="T106" fmla="*/ 1789 w 1793"/>
                <a:gd name="T107" fmla="*/ 159 h 205"/>
                <a:gd name="T108" fmla="*/ 1771 w 1793"/>
                <a:gd name="T109" fmla="*/ 7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93" h="205">
                  <a:moveTo>
                    <a:pt x="76" y="163"/>
                  </a:moveTo>
                  <a:lnTo>
                    <a:pt x="76" y="82"/>
                  </a:lnTo>
                  <a:lnTo>
                    <a:pt x="76" y="74"/>
                  </a:lnTo>
                  <a:lnTo>
                    <a:pt x="77" y="65"/>
                  </a:lnTo>
                  <a:lnTo>
                    <a:pt x="56" y="147"/>
                  </a:lnTo>
                  <a:lnTo>
                    <a:pt x="44" y="147"/>
                  </a:lnTo>
                  <a:lnTo>
                    <a:pt x="23" y="65"/>
                  </a:lnTo>
                  <a:lnTo>
                    <a:pt x="24" y="76"/>
                  </a:lnTo>
                  <a:lnTo>
                    <a:pt x="24" y="82"/>
                  </a:lnTo>
                  <a:lnTo>
                    <a:pt x="24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24" y="0"/>
                  </a:lnTo>
                  <a:lnTo>
                    <a:pt x="49" y="90"/>
                  </a:lnTo>
                  <a:lnTo>
                    <a:pt x="49" y="93"/>
                  </a:lnTo>
                  <a:lnTo>
                    <a:pt x="49" y="97"/>
                  </a:lnTo>
                  <a:lnTo>
                    <a:pt x="49" y="94"/>
                  </a:lnTo>
                  <a:lnTo>
                    <a:pt x="50" y="90"/>
                  </a:lnTo>
                  <a:lnTo>
                    <a:pt x="76" y="0"/>
                  </a:lnTo>
                  <a:lnTo>
                    <a:pt x="98" y="0"/>
                  </a:lnTo>
                  <a:lnTo>
                    <a:pt x="98" y="163"/>
                  </a:lnTo>
                  <a:lnTo>
                    <a:pt x="76" y="163"/>
                  </a:lnTo>
                  <a:close/>
                  <a:moveTo>
                    <a:pt x="186" y="163"/>
                  </a:moveTo>
                  <a:lnTo>
                    <a:pt x="135" y="163"/>
                  </a:lnTo>
                  <a:lnTo>
                    <a:pt x="124" y="159"/>
                  </a:lnTo>
                  <a:lnTo>
                    <a:pt x="120" y="147"/>
                  </a:lnTo>
                  <a:lnTo>
                    <a:pt x="120" y="0"/>
                  </a:lnTo>
                  <a:lnTo>
                    <a:pt x="144" y="0"/>
                  </a:lnTo>
                  <a:lnTo>
                    <a:pt x="144" y="142"/>
                  </a:lnTo>
                  <a:lnTo>
                    <a:pt x="177" y="142"/>
                  </a:lnTo>
                  <a:lnTo>
                    <a:pt x="177" y="0"/>
                  </a:lnTo>
                  <a:lnTo>
                    <a:pt x="201" y="0"/>
                  </a:lnTo>
                  <a:lnTo>
                    <a:pt x="201" y="147"/>
                  </a:lnTo>
                  <a:lnTo>
                    <a:pt x="197" y="159"/>
                  </a:lnTo>
                  <a:lnTo>
                    <a:pt x="186" y="163"/>
                  </a:lnTo>
                  <a:close/>
                  <a:moveTo>
                    <a:pt x="213" y="205"/>
                  </a:moveTo>
                  <a:lnTo>
                    <a:pt x="213" y="186"/>
                  </a:lnTo>
                  <a:lnTo>
                    <a:pt x="297" y="186"/>
                  </a:lnTo>
                  <a:lnTo>
                    <a:pt x="297" y="205"/>
                  </a:lnTo>
                  <a:lnTo>
                    <a:pt x="213" y="205"/>
                  </a:lnTo>
                  <a:close/>
                  <a:moveTo>
                    <a:pt x="369" y="163"/>
                  </a:moveTo>
                  <a:lnTo>
                    <a:pt x="330" y="61"/>
                  </a:lnTo>
                  <a:lnTo>
                    <a:pt x="332" y="68"/>
                  </a:lnTo>
                  <a:lnTo>
                    <a:pt x="332" y="72"/>
                  </a:lnTo>
                  <a:lnTo>
                    <a:pt x="332" y="163"/>
                  </a:lnTo>
                  <a:lnTo>
                    <a:pt x="308" y="163"/>
                  </a:lnTo>
                  <a:lnTo>
                    <a:pt x="308" y="0"/>
                  </a:lnTo>
                  <a:lnTo>
                    <a:pt x="329" y="0"/>
                  </a:lnTo>
                  <a:lnTo>
                    <a:pt x="369" y="101"/>
                  </a:lnTo>
                  <a:lnTo>
                    <a:pt x="367" y="94"/>
                  </a:lnTo>
                  <a:lnTo>
                    <a:pt x="366" y="89"/>
                  </a:lnTo>
                  <a:lnTo>
                    <a:pt x="366" y="0"/>
                  </a:lnTo>
                  <a:lnTo>
                    <a:pt x="390" y="0"/>
                  </a:lnTo>
                  <a:lnTo>
                    <a:pt x="390" y="163"/>
                  </a:lnTo>
                  <a:lnTo>
                    <a:pt x="369" y="163"/>
                  </a:lnTo>
                  <a:close/>
                  <a:moveTo>
                    <a:pt x="470" y="163"/>
                  </a:moveTo>
                  <a:lnTo>
                    <a:pt x="465" y="131"/>
                  </a:lnTo>
                  <a:lnTo>
                    <a:pt x="435" y="131"/>
                  </a:lnTo>
                  <a:lnTo>
                    <a:pt x="429" y="163"/>
                  </a:lnTo>
                  <a:lnTo>
                    <a:pt x="406" y="163"/>
                  </a:lnTo>
                  <a:lnTo>
                    <a:pt x="406" y="161"/>
                  </a:lnTo>
                  <a:lnTo>
                    <a:pt x="437" y="0"/>
                  </a:lnTo>
                  <a:lnTo>
                    <a:pt x="462" y="0"/>
                  </a:lnTo>
                  <a:lnTo>
                    <a:pt x="494" y="163"/>
                  </a:lnTo>
                  <a:lnTo>
                    <a:pt x="470" y="163"/>
                  </a:lnTo>
                  <a:close/>
                  <a:moveTo>
                    <a:pt x="449" y="37"/>
                  </a:moveTo>
                  <a:lnTo>
                    <a:pt x="437" y="111"/>
                  </a:lnTo>
                  <a:lnTo>
                    <a:pt x="461" y="111"/>
                  </a:lnTo>
                  <a:lnTo>
                    <a:pt x="449" y="37"/>
                  </a:lnTo>
                  <a:close/>
                  <a:moveTo>
                    <a:pt x="584" y="163"/>
                  </a:moveTo>
                  <a:lnTo>
                    <a:pt x="584" y="82"/>
                  </a:lnTo>
                  <a:lnTo>
                    <a:pt x="584" y="74"/>
                  </a:lnTo>
                  <a:lnTo>
                    <a:pt x="585" y="65"/>
                  </a:lnTo>
                  <a:lnTo>
                    <a:pt x="564" y="147"/>
                  </a:lnTo>
                  <a:lnTo>
                    <a:pt x="552" y="147"/>
                  </a:lnTo>
                  <a:lnTo>
                    <a:pt x="531" y="65"/>
                  </a:lnTo>
                  <a:lnTo>
                    <a:pt x="532" y="76"/>
                  </a:lnTo>
                  <a:lnTo>
                    <a:pt x="532" y="82"/>
                  </a:lnTo>
                  <a:lnTo>
                    <a:pt x="532" y="163"/>
                  </a:lnTo>
                  <a:lnTo>
                    <a:pt x="510" y="163"/>
                  </a:lnTo>
                  <a:lnTo>
                    <a:pt x="510" y="0"/>
                  </a:lnTo>
                  <a:lnTo>
                    <a:pt x="532" y="0"/>
                  </a:lnTo>
                  <a:lnTo>
                    <a:pt x="557" y="90"/>
                  </a:lnTo>
                  <a:lnTo>
                    <a:pt x="557" y="93"/>
                  </a:lnTo>
                  <a:lnTo>
                    <a:pt x="559" y="97"/>
                  </a:lnTo>
                  <a:lnTo>
                    <a:pt x="559" y="94"/>
                  </a:lnTo>
                  <a:lnTo>
                    <a:pt x="559" y="90"/>
                  </a:lnTo>
                  <a:lnTo>
                    <a:pt x="584" y="0"/>
                  </a:lnTo>
                  <a:lnTo>
                    <a:pt x="608" y="0"/>
                  </a:lnTo>
                  <a:lnTo>
                    <a:pt x="608" y="163"/>
                  </a:lnTo>
                  <a:lnTo>
                    <a:pt x="584" y="163"/>
                  </a:lnTo>
                  <a:close/>
                  <a:moveTo>
                    <a:pt x="620" y="205"/>
                  </a:moveTo>
                  <a:lnTo>
                    <a:pt x="620" y="186"/>
                  </a:lnTo>
                  <a:lnTo>
                    <a:pt x="703" y="186"/>
                  </a:lnTo>
                  <a:lnTo>
                    <a:pt x="703" y="205"/>
                  </a:lnTo>
                  <a:lnTo>
                    <a:pt x="620" y="205"/>
                  </a:lnTo>
                  <a:close/>
                  <a:moveTo>
                    <a:pt x="789" y="163"/>
                  </a:moveTo>
                  <a:lnTo>
                    <a:pt x="789" y="82"/>
                  </a:lnTo>
                  <a:lnTo>
                    <a:pt x="790" y="74"/>
                  </a:lnTo>
                  <a:lnTo>
                    <a:pt x="791" y="65"/>
                  </a:lnTo>
                  <a:lnTo>
                    <a:pt x="770" y="147"/>
                  </a:lnTo>
                  <a:lnTo>
                    <a:pt x="757" y="147"/>
                  </a:lnTo>
                  <a:lnTo>
                    <a:pt x="737" y="65"/>
                  </a:lnTo>
                  <a:lnTo>
                    <a:pt x="737" y="76"/>
                  </a:lnTo>
                  <a:lnTo>
                    <a:pt x="738" y="82"/>
                  </a:lnTo>
                  <a:lnTo>
                    <a:pt x="738" y="163"/>
                  </a:lnTo>
                  <a:lnTo>
                    <a:pt x="715" y="163"/>
                  </a:lnTo>
                  <a:lnTo>
                    <a:pt x="715" y="0"/>
                  </a:lnTo>
                  <a:lnTo>
                    <a:pt x="737" y="0"/>
                  </a:lnTo>
                  <a:lnTo>
                    <a:pt x="763" y="90"/>
                  </a:lnTo>
                  <a:lnTo>
                    <a:pt x="763" y="93"/>
                  </a:lnTo>
                  <a:lnTo>
                    <a:pt x="763" y="97"/>
                  </a:lnTo>
                  <a:lnTo>
                    <a:pt x="763" y="94"/>
                  </a:lnTo>
                  <a:lnTo>
                    <a:pt x="765" y="90"/>
                  </a:lnTo>
                  <a:lnTo>
                    <a:pt x="790" y="0"/>
                  </a:lnTo>
                  <a:lnTo>
                    <a:pt x="812" y="0"/>
                  </a:lnTo>
                  <a:lnTo>
                    <a:pt x="812" y="163"/>
                  </a:lnTo>
                  <a:lnTo>
                    <a:pt x="789" y="163"/>
                  </a:lnTo>
                  <a:close/>
                  <a:moveTo>
                    <a:pt x="878" y="163"/>
                  </a:moveTo>
                  <a:lnTo>
                    <a:pt x="878" y="159"/>
                  </a:lnTo>
                  <a:lnTo>
                    <a:pt x="870" y="160"/>
                  </a:lnTo>
                  <a:lnTo>
                    <a:pt x="862" y="161"/>
                  </a:lnTo>
                  <a:lnTo>
                    <a:pt x="853" y="163"/>
                  </a:lnTo>
                  <a:lnTo>
                    <a:pt x="847" y="163"/>
                  </a:lnTo>
                  <a:lnTo>
                    <a:pt x="836" y="160"/>
                  </a:lnTo>
                  <a:lnTo>
                    <a:pt x="833" y="149"/>
                  </a:lnTo>
                  <a:lnTo>
                    <a:pt x="833" y="58"/>
                  </a:lnTo>
                  <a:lnTo>
                    <a:pt x="857" y="58"/>
                  </a:lnTo>
                  <a:lnTo>
                    <a:pt x="857" y="143"/>
                  </a:lnTo>
                  <a:lnTo>
                    <a:pt x="878" y="142"/>
                  </a:lnTo>
                  <a:lnTo>
                    <a:pt x="878" y="58"/>
                  </a:lnTo>
                  <a:lnTo>
                    <a:pt x="902" y="58"/>
                  </a:lnTo>
                  <a:lnTo>
                    <a:pt x="902" y="163"/>
                  </a:lnTo>
                  <a:lnTo>
                    <a:pt x="878" y="163"/>
                  </a:lnTo>
                  <a:close/>
                  <a:moveTo>
                    <a:pt x="975" y="163"/>
                  </a:moveTo>
                  <a:lnTo>
                    <a:pt x="934" y="163"/>
                  </a:lnTo>
                  <a:lnTo>
                    <a:pt x="925" y="159"/>
                  </a:lnTo>
                  <a:lnTo>
                    <a:pt x="922" y="149"/>
                  </a:lnTo>
                  <a:lnTo>
                    <a:pt x="922" y="127"/>
                  </a:lnTo>
                  <a:lnTo>
                    <a:pt x="944" y="127"/>
                  </a:lnTo>
                  <a:lnTo>
                    <a:pt x="944" y="144"/>
                  </a:lnTo>
                  <a:lnTo>
                    <a:pt x="964" y="144"/>
                  </a:lnTo>
                  <a:lnTo>
                    <a:pt x="964" y="128"/>
                  </a:lnTo>
                  <a:lnTo>
                    <a:pt x="928" y="106"/>
                  </a:lnTo>
                  <a:lnTo>
                    <a:pt x="923" y="102"/>
                  </a:lnTo>
                  <a:lnTo>
                    <a:pt x="922" y="95"/>
                  </a:lnTo>
                  <a:lnTo>
                    <a:pt x="922" y="70"/>
                  </a:lnTo>
                  <a:lnTo>
                    <a:pt x="925" y="61"/>
                  </a:lnTo>
                  <a:lnTo>
                    <a:pt x="935" y="58"/>
                  </a:lnTo>
                  <a:lnTo>
                    <a:pt x="973" y="58"/>
                  </a:lnTo>
                  <a:lnTo>
                    <a:pt x="984" y="61"/>
                  </a:lnTo>
                  <a:lnTo>
                    <a:pt x="987" y="70"/>
                  </a:lnTo>
                  <a:lnTo>
                    <a:pt x="987" y="91"/>
                  </a:lnTo>
                  <a:lnTo>
                    <a:pt x="964" y="91"/>
                  </a:lnTo>
                  <a:lnTo>
                    <a:pt x="964" y="76"/>
                  </a:lnTo>
                  <a:lnTo>
                    <a:pt x="944" y="76"/>
                  </a:lnTo>
                  <a:lnTo>
                    <a:pt x="944" y="90"/>
                  </a:lnTo>
                  <a:lnTo>
                    <a:pt x="980" y="111"/>
                  </a:lnTo>
                  <a:lnTo>
                    <a:pt x="985" y="116"/>
                  </a:lnTo>
                  <a:lnTo>
                    <a:pt x="987" y="123"/>
                  </a:lnTo>
                  <a:lnTo>
                    <a:pt x="987" y="149"/>
                  </a:lnTo>
                  <a:lnTo>
                    <a:pt x="984" y="159"/>
                  </a:lnTo>
                  <a:lnTo>
                    <a:pt x="975" y="163"/>
                  </a:lnTo>
                  <a:close/>
                  <a:moveTo>
                    <a:pt x="1059" y="163"/>
                  </a:moveTo>
                  <a:lnTo>
                    <a:pt x="1020" y="163"/>
                  </a:lnTo>
                  <a:lnTo>
                    <a:pt x="1009" y="159"/>
                  </a:lnTo>
                  <a:lnTo>
                    <a:pt x="1005" y="149"/>
                  </a:lnTo>
                  <a:lnTo>
                    <a:pt x="1005" y="70"/>
                  </a:lnTo>
                  <a:lnTo>
                    <a:pt x="1009" y="61"/>
                  </a:lnTo>
                  <a:lnTo>
                    <a:pt x="1020" y="58"/>
                  </a:lnTo>
                  <a:lnTo>
                    <a:pt x="1059" y="58"/>
                  </a:lnTo>
                  <a:lnTo>
                    <a:pt x="1070" y="61"/>
                  </a:lnTo>
                  <a:lnTo>
                    <a:pt x="1072" y="70"/>
                  </a:lnTo>
                  <a:lnTo>
                    <a:pt x="1072" y="109"/>
                  </a:lnTo>
                  <a:lnTo>
                    <a:pt x="1067" y="115"/>
                  </a:lnTo>
                  <a:lnTo>
                    <a:pt x="1029" y="115"/>
                  </a:lnTo>
                  <a:lnTo>
                    <a:pt x="1029" y="144"/>
                  </a:lnTo>
                  <a:lnTo>
                    <a:pt x="1050" y="144"/>
                  </a:lnTo>
                  <a:lnTo>
                    <a:pt x="1050" y="127"/>
                  </a:lnTo>
                  <a:lnTo>
                    <a:pt x="1072" y="127"/>
                  </a:lnTo>
                  <a:lnTo>
                    <a:pt x="1072" y="149"/>
                  </a:lnTo>
                  <a:lnTo>
                    <a:pt x="1070" y="159"/>
                  </a:lnTo>
                  <a:lnTo>
                    <a:pt x="1059" y="163"/>
                  </a:lnTo>
                  <a:close/>
                  <a:moveTo>
                    <a:pt x="1050" y="76"/>
                  </a:moveTo>
                  <a:lnTo>
                    <a:pt x="1029" y="76"/>
                  </a:lnTo>
                  <a:lnTo>
                    <a:pt x="1029" y="101"/>
                  </a:lnTo>
                  <a:lnTo>
                    <a:pt x="1050" y="101"/>
                  </a:lnTo>
                  <a:lnTo>
                    <a:pt x="1050" y="76"/>
                  </a:lnTo>
                  <a:close/>
                  <a:moveTo>
                    <a:pt x="1138" y="163"/>
                  </a:moveTo>
                  <a:lnTo>
                    <a:pt x="1138" y="159"/>
                  </a:lnTo>
                  <a:lnTo>
                    <a:pt x="1129" y="160"/>
                  </a:lnTo>
                  <a:lnTo>
                    <a:pt x="1121" y="161"/>
                  </a:lnTo>
                  <a:lnTo>
                    <a:pt x="1112" y="163"/>
                  </a:lnTo>
                  <a:lnTo>
                    <a:pt x="1105" y="163"/>
                  </a:lnTo>
                  <a:lnTo>
                    <a:pt x="1095" y="160"/>
                  </a:lnTo>
                  <a:lnTo>
                    <a:pt x="1092" y="149"/>
                  </a:lnTo>
                  <a:lnTo>
                    <a:pt x="1092" y="58"/>
                  </a:lnTo>
                  <a:lnTo>
                    <a:pt x="1116" y="58"/>
                  </a:lnTo>
                  <a:lnTo>
                    <a:pt x="1116" y="143"/>
                  </a:lnTo>
                  <a:lnTo>
                    <a:pt x="1138" y="142"/>
                  </a:lnTo>
                  <a:lnTo>
                    <a:pt x="1138" y="58"/>
                  </a:lnTo>
                  <a:lnTo>
                    <a:pt x="1161" y="58"/>
                  </a:lnTo>
                  <a:lnTo>
                    <a:pt x="1161" y="163"/>
                  </a:lnTo>
                  <a:lnTo>
                    <a:pt x="1138" y="163"/>
                  </a:lnTo>
                  <a:close/>
                  <a:moveTo>
                    <a:pt x="1272" y="163"/>
                  </a:moveTo>
                  <a:lnTo>
                    <a:pt x="1272" y="78"/>
                  </a:lnTo>
                  <a:lnTo>
                    <a:pt x="1249" y="78"/>
                  </a:lnTo>
                  <a:lnTo>
                    <a:pt x="1249" y="163"/>
                  </a:lnTo>
                  <a:lnTo>
                    <a:pt x="1227" y="163"/>
                  </a:lnTo>
                  <a:lnTo>
                    <a:pt x="1227" y="78"/>
                  </a:lnTo>
                  <a:lnTo>
                    <a:pt x="1204" y="78"/>
                  </a:lnTo>
                  <a:lnTo>
                    <a:pt x="1204" y="163"/>
                  </a:lnTo>
                  <a:lnTo>
                    <a:pt x="1181" y="163"/>
                  </a:lnTo>
                  <a:lnTo>
                    <a:pt x="1181" y="58"/>
                  </a:lnTo>
                  <a:lnTo>
                    <a:pt x="1204" y="58"/>
                  </a:lnTo>
                  <a:lnTo>
                    <a:pt x="1204" y="61"/>
                  </a:lnTo>
                  <a:lnTo>
                    <a:pt x="1212" y="60"/>
                  </a:lnTo>
                  <a:lnTo>
                    <a:pt x="1220" y="58"/>
                  </a:lnTo>
                  <a:lnTo>
                    <a:pt x="1230" y="58"/>
                  </a:lnTo>
                  <a:lnTo>
                    <a:pt x="1237" y="57"/>
                  </a:lnTo>
                  <a:lnTo>
                    <a:pt x="1244" y="58"/>
                  </a:lnTo>
                  <a:lnTo>
                    <a:pt x="1248" y="62"/>
                  </a:lnTo>
                  <a:lnTo>
                    <a:pt x="1256" y="61"/>
                  </a:lnTo>
                  <a:lnTo>
                    <a:pt x="1265" y="60"/>
                  </a:lnTo>
                  <a:lnTo>
                    <a:pt x="1276" y="58"/>
                  </a:lnTo>
                  <a:lnTo>
                    <a:pt x="1282" y="57"/>
                  </a:lnTo>
                  <a:lnTo>
                    <a:pt x="1293" y="61"/>
                  </a:lnTo>
                  <a:lnTo>
                    <a:pt x="1296" y="70"/>
                  </a:lnTo>
                  <a:lnTo>
                    <a:pt x="1296" y="163"/>
                  </a:lnTo>
                  <a:lnTo>
                    <a:pt x="1272" y="163"/>
                  </a:lnTo>
                  <a:close/>
                  <a:moveTo>
                    <a:pt x="1307" y="205"/>
                  </a:moveTo>
                  <a:lnTo>
                    <a:pt x="1307" y="186"/>
                  </a:lnTo>
                  <a:lnTo>
                    <a:pt x="1391" y="186"/>
                  </a:lnTo>
                  <a:lnTo>
                    <a:pt x="1391" y="205"/>
                  </a:lnTo>
                  <a:lnTo>
                    <a:pt x="1307" y="205"/>
                  </a:lnTo>
                  <a:close/>
                  <a:moveTo>
                    <a:pt x="1463" y="163"/>
                  </a:moveTo>
                  <a:lnTo>
                    <a:pt x="1425" y="61"/>
                  </a:lnTo>
                  <a:lnTo>
                    <a:pt x="1425" y="68"/>
                  </a:lnTo>
                  <a:lnTo>
                    <a:pt x="1426" y="72"/>
                  </a:lnTo>
                  <a:lnTo>
                    <a:pt x="1426" y="163"/>
                  </a:lnTo>
                  <a:lnTo>
                    <a:pt x="1402" y="163"/>
                  </a:lnTo>
                  <a:lnTo>
                    <a:pt x="1402" y="0"/>
                  </a:lnTo>
                  <a:lnTo>
                    <a:pt x="1424" y="0"/>
                  </a:lnTo>
                  <a:lnTo>
                    <a:pt x="1462" y="101"/>
                  </a:lnTo>
                  <a:lnTo>
                    <a:pt x="1461" y="94"/>
                  </a:lnTo>
                  <a:lnTo>
                    <a:pt x="1461" y="89"/>
                  </a:lnTo>
                  <a:lnTo>
                    <a:pt x="1461" y="0"/>
                  </a:lnTo>
                  <a:lnTo>
                    <a:pt x="1484" y="0"/>
                  </a:lnTo>
                  <a:lnTo>
                    <a:pt x="1484" y="163"/>
                  </a:lnTo>
                  <a:lnTo>
                    <a:pt x="1463" y="163"/>
                  </a:lnTo>
                  <a:close/>
                  <a:moveTo>
                    <a:pt x="1549" y="163"/>
                  </a:moveTo>
                  <a:lnTo>
                    <a:pt x="1549" y="159"/>
                  </a:lnTo>
                  <a:lnTo>
                    <a:pt x="1541" y="160"/>
                  </a:lnTo>
                  <a:lnTo>
                    <a:pt x="1533" y="161"/>
                  </a:lnTo>
                  <a:lnTo>
                    <a:pt x="1524" y="163"/>
                  </a:lnTo>
                  <a:lnTo>
                    <a:pt x="1517" y="163"/>
                  </a:lnTo>
                  <a:lnTo>
                    <a:pt x="1508" y="159"/>
                  </a:lnTo>
                  <a:lnTo>
                    <a:pt x="1504" y="149"/>
                  </a:lnTo>
                  <a:lnTo>
                    <a:pt x="1504" y="112"/>
                  </a:lnTo>
                  <a:lnTo>
                    <a:pt x="1508" y="102"/>
                  </a:lnTo>
                  <a:lnTo>
                    <a:pt x="1517" y="99"/>
                  </a:lnTo>
                  <a:lnTo>
                    <a:pt x="1549" y="99"/>
                  </a:lnTo>
                  <a:lnTo>
                    <a:pt x="1549" y="76"/>
                  </a:lnTo>
                  <a:lnTo>
                    <a:pt x="1527" y="76"/>
                  </a:lnTo>
                  <a:lnTo>
                    <a:pt x="1527" y="90"/>
                  </a:lnTo>
                  <a:lnTo>
                    <a:pt x="1505" y="90"/>
                  </a:lnTo>
                  <a:lnTo>
                    <a:pt x="1505" y="70"/>
                  </a:lnTo>
                  <a:lnTo>
                    <a:pt x="1509" y="61"/>
                  </a:lnTo>
                  <a:lnTo>
                    <a:pt x="1519" y="58"/>
                  </a:lnTo>
                  <a:lnTo>
                    <a:pt x="1558" y="58"/>
                  </a:lnTo>
                  <a:lnTo>
                    <a:pt x="1569" y="61"/>
                  </a:lnTo>
                  <a:lnTo>
                    <a:pt x="1571" y="70"/>
                  </a:lnTo>
                  <a:lnTo>
                    <a:pt x="1571" y="163"/>
                  </a:lnTo>
                  <a:lnTo>
                    <a:pt x="1549" y="163"/>
                  </a:lnTo>
                  <a:close/>
                  <a:moveTo>
                    <a:pt x="1549" y="115"/>
                  </a:moveTo>
                  <a:lnTo>
                    <a:pt x="1527" y="115"/>
                  </a:lnTo>
                  <a:lnTo>
                    <a:pt x="1527" y="144"/>
                  </a:lnTo>
                  <a:lnTo>
                    <a:pt x="1549" y="143"/>
                  </a:lnTo>
                  <a:lnTo>
                    <a:pt x="1549" y="115"/>
                  </a:lnTo>
                  <a:close/>
                  <a:moveTo>
                    <a:pt x="1682" y="163"/>
                  </a:moveTo>
                  <a:lnTo>
                    <a:pt x="1682" y="78"/>
                  </a:lnTo>
                  <a:lnTo>
                    <a:pt x="1660" y="78"/>
                  </a:lnTo>
                  <a:lnTo>
                    <a:pt x="1660" y="163"/>
                  </a:lnTo>
                  <a:lnTo>
                    <a:pt x="1636" y="163"/>
                  </a:lnTo>
                  <a:lnTo>
                    <a:pt x="1636" y="78"/>
                  </a:lnTo>
                  <a:lnTo>
                    <a:pt x="1615" y="78"/>
                  </a:lnTo>
                  <a:lnTo>
                    <a:pt x="1615" y="163"/>
                  </a:lnTo>
                  <a:lnTo>
                    <a:pt x="1591" y="163"/>
                  </a:lnTo>
                  <a:lnTo>
                    <a:pt x="1591" y="58"/>
                  </a:lnTo>
                  <a:lnTo>
                    <a:pt x="1615" y="58"/>
                  </a:lnTo>
                  <a:lnTo>
                    <a:pt x="1615" y="61"/>
                  </a:lnTo>
                  <a:lnTo>
                    <a:pt x="1623" y="60"/>
                  </a:lnTo>
                  <a:lnTo>
                    <a:pt x="1631" y="58"/>
                  </a:lnTo>
                  <a:lnTo>
                    <a:pt x="1640" y="58"/>
                  </a:lnTo>
                  <a:lnTo>
                    <a:pt x="1648" y="57"/>
                  </a:lnTo>
                  <a:lnTo>
                    <a:pt x="1655" y="58"/>
                  </a:lnTo>
                  <a:lnTo>
                    <a:pt x="1657" y="62"/>
                  </a:lnTo>
                  <a:lnTo>
                    <a:pt x="1667" y="61"/>
                  </a:lnTo>
                  <a:lnTo>
                    <a:pt x="1676" y="60"/>
                  </a:lnTo>
                  <a:lnTo>
                    <a:pt x="1685" y="58"/>
                  </a:lnTo>
                  <a:lnTo>
                    <a:pt x="1693" y="57"/>
                  </a:lnTo>
                  <a:lnTo>
                    <a:pt x="1702" y="61"/>
                  </a:lnTo>
                  <a:lnTo>
                    <a:pt x="1706" y="70"/>
                  </a:lnTo>
                  <a:lnTo>
                    <a:pt x="1706" y="163"/>
                  </a:lnTo>
                  <a:lnTo>
                    <a:pt x="1682" y="163"/>
                  </a:lnTo>
                  <a:close/>
                  <a:moveTo>
                    <a:pt x="1780" y="163"/>
                  </a:moveTo>
                  <a:lnTo>
                    <a:pt x="1739" y="163"/>
                  </a:lnTo>
                  <a:lnTo>
                    <a:pt x="1729" y="159"/>
                  </a:lnTo>
                  <a:lnTo>
                    <a:pt x="1726" y="149"/>
                  </a:lnTo>
                  <a:lnTo>
                    <a:pt x="1726" y="70"/>
                  </a:lnTo>
                  <a:lnTo>
                    <a:pt x="1729" y="61"/>
                  </a:lnTo>
                  <a:lnTo>
                    <a:pt x="1739" y="58"/>
                  </a:lnTo>
                  <a:lnTo>
                    <a:pt x="1780" y="58"/>
                  </a:lnTo>
                  <a:lnTo>
                    <a:pt x="1789" y="61"/>
                  </a:lnTo>
                  <a:lnTo>
                    <a:pt x="1793" y="70"/>
                  </a:lnTo>
                  <a:lnTo>
                    <a:pt x="1793" y="109"/>
                  </a:lnTo>
                  <a:lnTo>
                    <a:pt x="1787" y="115"/>
                  </a:lnTo>
                  <a:lnTo>
                    <a:pt x="1748" y="115"/>
                  </a:lnTo>
                  <a:lnTo>
                    <a:pt x="1748" y="144"/>
                  </a:lnTo>
                  <a:lnTo>
                    <a:pt x="1771" y="144"/>
                  </a:lnTo>
                  <a:lnTo>
                    <a:pt x="1771" y="127"/>
                  </a:lnTo>
                  <a:lnTo>
                    <a:pt x="1793" y="127"/>
                  </a:lnTo>
                  <a:lnTo>
                    <a:pt x="1793" y="149"/>
                  </a:lnTo>
                  <a:lnTo>
                    <a:pt x="1789" y="159"/>
                  </a:lnTo>
                  <a:lnTo>
                    <a:pt x="1780" y="163"/>
                  </a:lnTo>
                  <a:close/>
                  <a:moveTo>
                    <a:pt x="1771" y="76"/>
                  </a:moveTo>
                  <a:lnTo>
                    <a:pt x="1748" y="76"/>
                  </a:lnTo>
                  <a:lnTo>
                    <a:pt x="1748" y="101"/>
                  </a:lnTo>
                  <a:lnTo>
                    <a:pt x="1771" y="101"/>
                  </a:lnTo>
                  <a:lnTo>
                    <a:pt x="1771" y="76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1292" y="1570"/>
              <a:ext cx="853" cy="102"/>
            </a:xfrm>
            <a:custGeom>
              <a:avLst/>
              <a:gdLst>
                <a:gd name="T0" fmla="*/ 63 w 1706"/>
                <a:gd name="T1" fmla="*/ 2 h 205"/>
                <a:gd name="T2" fmla="*/ 54 w 1706"/>
                <a:gd name="T3" fmla="*/ 21 h 205"/>
                <a:gd name="T4" fmla="*/ 128 w 1706"/>
                <a:gd name="T5" fmla="*/ 87 h 205"/>
                <a:gd name="T6" fmla="*/ 121 w 1706"/>
                <a:gd name="T7" fmla="*/ 163 h 205"/>
                <a:gd name="T8" fmla="*/ 176 w 1706"/>
                <a:gd name="T9" fmla="*/ 74 h 205"/>
                <a:gd name="T10" fmla="*/ 154 w 1706"/>
                <a:gd name="T11" fmla="*/ 163 h 205"/>
                <a:gd name="T12" fmla="*/ 343 w 1706"/>
                <a:gd name="T13" fmla="*/ 163 h 205"/>
                <a:gd name="T14" fmla="*/ 283 w 1706"/>
                <a:gd name="T15" fmla="*/ 2 h 205"/>
                <a:gd name="T16" fmla="*/ 364 w 1706"/>
                <a:gd name="T17" fmla="*/ 2 h 205"/>
                <a:gd name="T18" fmla="*/ 404 w 1706"/>
                <a:gd name="T19" fmla="*/ 163 h 205"/>
                <a:gd name="T20" fmla="*/ 444 w 1706"/>
                <a:gd name="T21" fmla="*/ 163 h 205"/>
                <a:gd name="T22" fmla="*/ 558 w 1706"/>
                <a:gd name="T23" fmla="*/ 83 h 205"/>
                <a:gd name="T24" fmla="*/ 507 w 1706"/>
                <a:gd name="T25" fmla="*/ 76 h 205"/>
                <a:gd name="T26" fmla="*/ 532 w 1706"/>
                <a:gd name="T27" fmla="*/ 90 h 205"/>
                <a:gd name="T28" fmla="*/ 581 w 1706"/>
                <a:gd name="T29" fmla="*/ 2 h 205"/>
                <a:gd name="T30" fmla="*/ 677 w 1706"/>
                <a:gd name="T31" fmla="*/ 205 h 205"/>
                <a:gd name="T32" fmla="*/ 689 w 1706"/>
                <a:gd name="T33" fmla="*/ 2 h 205"/>
                <a:gd name="T34" fmla="*/ 753 w 1706"/>
                <a:gd name="T35" fmla="*/ 105 h 205"/>
                <a:gd name="T36" fmla="*/ 829 w 1706"/>
                <a:gd name="T37" fmla="*/ 163 h 205"/>
                <a:gd name="T38" fmla="*/ 788 w 1706"/>
                <a:gd name="T39" fmla="*/ 160 h 205"/>
                <a:gd name="T40" fmla="*/ 829 w 1706"/>
                <a:gd name="T41" fmla="*/ 76 h 205"/>
                <a:gd name="T42" fmla="*/ 799 w 1706"/>
                <a:gd name="T43" fmla="*/ 58 h 205"/>
                <a:gd name="T44" fmla="*/ 829 w 1706"/>
                <a:gd name="T45" fmla="*/ 116 h 205"/>
                <a:gd name="T46" fmla="*/ 871 w 1706"/>
                <a:gd name="T47" fmla="*/ 19 h 205"/>
                <a:gd name="T48" fmla="*/ 895 w 1706"/>
                <a:gd name="T49" fmla="*/ 58 h 205"/>
                <a:gd name="T50" fmla="*/ 937 w 1706"/>
                <a:gd name="T51" fmla="*/ 163 h 205"/>
                <a:gd name="T52" fmla="*/ 953 w 1706"/>
                <a:gd name="T53" fmla="*/ 60 h 205"/>
                <a:gd name="T54" fmla="*/ 960 w 1706"/>
                <a:gd name="T55" fmla="*/ 163 h 205"/>
                <a:gd name="T56" fmla="*/ 997 w 1706"/>
                <a:gd name="T57" fmla="*/ 58 h 205"/>
                <a:gd name="T58" fmla="*/ 1047 w 1706"/>
                <a:gd name="T59" fmla="*/ 78 h 205"/>
                <a:gd name="T60" fmla="*/ 1116 w 1706"/>
                <a:gd name="T61" fmla="*/ 163 h 205"/>
                <a:gd name="T62" fmla="*/ 1075 w 1706"/>
                <a:gd name="T63" fmla="*/ 58 h 205"/>
                <a:gd name="T64" fmla="*/ 1084 w 1706"/>
                <a:gd name="T65" fmla="*/ 116 h 205"/>
                <a:gd name="T66" fmla="*/ 1125 w 1706"/>
                <a:gd name="T67" fmla="*/ 159 h 205"/>
                <a:gd name="T68" fmla="*/ 1106 w 1706"/>
                <a:gd name="T69" fmla="*/ 76 h 205"/>
                <a:gd name="T70" fmla="*/ 1147 w 1706"/>
                <a:gd name="T71" fmla="*/ 58 h 205"/>
                <a:gd name="T72" fmla="*/ 1200 w 1706"/>
                <a:gd name="T73" fmla="*/ 58 h 205"/>
                <a:gd name="T74" fmla="*/ 1220 w 1706"/>
                <a:gd name="T75" fmla="*/ 186 h 205"/>
                <a:gd name="T76" fmla="*/ 1339 w 1706"/>
                <a:gd name="T77" fmla="*/ 68 h 205"/>
                <a:gd name="T78" fmla="*/ 1376 w 1706"/>
                <a:gd name="T79" fmla="*/ 101 h 205"/>
                <a:gd name="T80" fmla="*/ 1376 w 1706"/>
                <a:gd name="T81" fmla="*/ 163 h 205"/>
                <a:gd name="T82" fmla="*/ 1430 w 1706"/>
                <a:gd name="T83" fmla="*/ 163 h 205"/>
                <a:gd name="T84" fmla="*/ 1463 w 1706"/>
                <a:gd name="T85" fmla="*/ 99 h 205"/>
                <a:gd name="T86" fmla="*/ 1422 w 1706"/>
                <a:gd name="T87" fmla="*/ 61 h 205"/>
                <a:gd name="T88" fmla="*/ 1463 w 1706"/>
                <a:gd name="T89" fmla="*/ 163 h 205"/>
                <a:gd name="T90" fmla="*/ 1595 w 1706"/>
                <a:gd name="T91" fmla="*/ 163 h 205"/>
                <a:gd name="T92" fmla="*/ 1528 w 1706"/>
                <a:gd name="T93" fmla="*/ 78 h 205"/>
                <a:gd name="T94" fmla="*/ 1536 w 1706"/>
                <a:gd name="T95" fmla="*/ 61 h 205"/>
                <a:gd name="T96" fmla="*/ 1580 w 1706"/>
                <a:gd name="T97" fmla="*/ 61 h 205"/>
                <a:gd name="T98" fmla="*/ 1619 w 1706"/>
                <a:gd name="T99" fmla="*/ 163 h 205"/>
                <a:gd name="T100" fmla="*/ 1638 w 1706"/>
                <a:gd name="T101" fmla="*/ 72 h 205"/>
                <a:gd name="T102" fmla="*/ 1706 w 1706"/>
                <a:gd name="T103" fmla="*/ 110 h 205"/>
                <a:gd name="T104" fmla="*/ 1706 w 1706"/>
                <a:gd name="T105" fmla="*/ 128 h 205"/>
                <a:gd name="T106" fmla="*/ 1661 w 1706"/>
                <a:gd name="T107" fmla="*/ 1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6" h="205">
                  <a:moveTo>
                    <a:pt x="63" y="105"/>
                  </a:moveTo>
                  <a:lnTo>
                    <a:pt x="24" y="105"/>
                  </a:lnTo>
                  <a:lnTo>
                    <a:pt x="24" y="163"/>
                  </a:lnTo>
                  <a:lnTo>
                    <a:pt x="0" y="163"/>
                  </a:lnTo>
                  <a:lnTo>
                    <a:pt x="0" y="2"/>
                  </a:lnTo>
                  <a:lnTo>
                    <a:pt x="63" y="2"/>
                  </a:lnTo>
                  <a:lnTo>
                    <a:pt x="74" y="4"/>
                  </a:lnTo>
                  <a:lnTo>
                    <a:pt x="78" y="16"/>
                  </a:lnTo>
                  <a:lnTo>
                    <a:pt x="78" y="89"/>
                  </a:lnTo>
                  <a:lnTo>
                    <a:pt x="74" y="101"/>
                  </a:lnTo>
                  <a:lnTo>
                    <a:pt x="63" y="105"/>
                  </a:lnTo>
                  <a:close/>
                  <a:moveTo>
                    <a:pt x="54" y="21"/>
                  </a:moveTo>
                  <a:lnTo>
                    <a:pt x="24" y="21"/>
                  </a:lnTo>
                  <a:lnTo>
                    <a:pt x="24" y="83"/>
                  </a:lnTo>
                  <a:lnTo>
                    <a:pt x="54" y="83"/>
                  </a:lnTo>
                  <a:lnTo>
                    <a:pt x="54" y="21"/>
                  </a:lnTo>
                  <a:close/>
                  <a:moveTo>
                    <a:pt x="154" y="163"/>
                  </a:moveTo>
                  <a:lnTo>
                    <a:pt x="128" y="87"/>
                  </a:lnTo>
                  <a:lnTo>
                    <a:pt x="128" y="83"/>
                  </a:lnTo>
                  <a:lnTo>
                    <a:pt x="128" y="73"/>
                  </a:lnTo>
                  <a:lnTo>
                    <a:pt x="152" y="73"/>
                  </a:lnTo>
                  <a:lnTo>
                    <a:pt x="152" y="21"/>
                  </a:lnTo>
                  <a:lnTo>
                    <a:pt x="121" y="21"/>
                  </a:lnTo>
                  <a:lnTo>
                    <a:pt x="121" y="163"/>
                  </a:lnTo>
                  <a:lnTo>
                    <a:pt x="98" y="163"/>
                  </a:lnTo>
                  <a:lnTo>
                    <a:pt x="98" y="2"/>
                  </a:lnTo>
                  <a:lnTo>
                    <a:pt x="161" y="2"/>
                  </a:lnTo>
                  <a:lnTo>
                    <a:pt x="173" y="4"/>
                  </a:lnTo>
                  <a:lnTo>
                    <a:pt x="176" y="16"/>
                  </a:lnTo>
                  <a:lnTo>
                    <a:pt x="176" y="74"/>
                  </a:lnTo>
                  <a:lnTo>
                    <a:pt x="174" y="83"/>
                  </a:lnTo>
                  <a:lnTo>
                    <a:pt x="169" y="87"/>
                  </a:lnTo>
                  <a:lnTo>
                    <a:pt x="164" y="89"/>
                  </a:lnTo>
                  <a:lnTo>
                    <a:pt x="153" y="90"/>
                  </a:lnTo>
                  <a:lnTo>
                    <a:pt x="180" y="163"/>
                  </a:lnTo>
                  <a:lnTo>
                    <a:pt x="154" y="163"/>
                  </a:lnTo>
                  <a:close/>
                  <a:moveTo>
                    <a:pt x="187" y="205"/>
                  </a:moveTo>
                  <a:lnTo>
                    <a:pt x="187" y="186"/>
                  </a:lnTo>
                  <a:lnTo>
                    <a:pt x="271" y="186"/>
                  </a:lnTo>
                  <a:lnTo>
                    <a:pt x="271" y="205"/>
                  </a:lnTo>
                  <a:lnTo>
                    <a:pt x="187" y="205"/>
                  </a:lnTo>
                  <a:close/>
                  <a:moveTo>
                    <a:pt x="343" y="163"/>
                  </a:moveTo>
                  <a:lnTo>
                    <a:pt x="305" y="61"/>
                  </a:lnTo>
                  <a:lnTo>
                    <a:pt x="306" y="68"/>
                  </a:lnTo>
                  <a:lnTo>
                    <a:pt x="306" y="73"/>
                  </a:lnTo>
                  <a:lnTo>
                    <a:pt x="306" y="163"/>
                  </a:lnTo>
                  <a:lnTo>
                    <a:pt x="283" y="163"/>
                  </a:lnTo>
                  <a:lnTo>
                    <a:pt x="283" y="2"/>
                  </a:lnTo>
                  <a:lnTo>
                    <a:pt x="304" y="2"/>
                  </a:lnTo>
                  <a:lnTo>
                    <a:pt x="342" y="101"/>
                  </a:lnTo>
                  <a:lnTo>
                    <a:pt x="341" y="94"/>
                  </a:lnTo>
                  <a:lnTo>
                    <a:pt x="341" y="89"/>
                  </a:lnTo>
                  <a:lnTo>
                    <a:pt x="341" y="2"/>
                  </a:lnTo>
                  <a:lnTo>
                    <a:pt x="364" y="2"/>
                  </a:lnTo>
                  <a:lnTo>
                    <a:pt x="364" y="163"/>
                  </a:lnTo>
                  <a:lnTo>
                    <a:pt x="343" y="163"/>
                  </a:lnTo>
                  <a:close/>
                  <a:moveTo>
                    <a:pt x="444" y="163"/>
                  </a:moveTo>
                  <a:lnTo>
                    <a:pt x="440" y="132"/>
                  </a:lnTo>
                  <a:lnTo>
                    <a:pt x="409" y="132"/>
                  </a:lnTo>
                  <a:lnTo>
                    <a:pt x="404" y="163"/>
                  </a:lnTo>
                  <a:lnTo>
                    <a:pt x="380" y="163"/>
                  </a:lnTo>
                  <a:lnTo>
                    <a:pt x="380" y="163"/>
                  </a:lnTo>
                  <a:lnTo>
                    <a:pt x="412" y="0"/>
                  </a:lnTo>
                  <a:lnTo>
                    <a:pt x="437" y="0"/>
                  </a:lnTo>
                  <a:lnTo>
                    <a:pt x="467" y="163"/>
                  </a:lnTo>
                  <a:lnTo>
                    <a:pt x="444" y="163"/>
                  </a:lnTo>
                  <a:close/>
                  <a:moveTo>
                    <a:pt x="424" y="39"/>
                  </a:moveTo>
                  <a:lnTo>
                    <a:pt x="412" y="111"/>
                  </a:lnTo>
                  <a:lnTo>
                    <a:pt x="436" y="111"/>
                  </a:lnTo>
                  <a:lnTo>
                    <a:pt x="424" y="39"/>
                  </a:lnTo>
                  <a:close/>
                  <a:moveTo>
                    <a:pt x="558" y="163"/>
                  </a:moveTo>
                  <a:lnTo>
                    <a:pt x="558" y="83"/>
                  </a:lnTo>
                  <a:lnTo>
                    <a:pt x="558" y="76"/>
                  </a:lnTo>
                  <a:lnTo>
                    <a:pt x="560" y="65"/>
                  </a:lnTo>
                  <a:lnTo>
                    <a:pt x="539" y="148"/>
                  </a:lnTo>
                  <a:lnTo>
                    <a:pt x="527" y="148"/>
                  </a:lnTo>
                  <a:lnTo>
                    <a:pt x="506" y="65"/>
                  </a:lnTo>
                  <a:lnTo>
                    <a:pt x="507" y="76"/>
                  </a:lnTo>
                  <a:lnTo>
                    <a:pt x="507" y="83"/>
                  </a:lnTo>
                  <a:lnTo>
                    <a:pt x="507" y="163"/>
                  </a:lnTo>
                  <a:lnTo>
                    <a:pt x="483" y="163"/>
                  </a:lnTo>
                  <a:lnTo>
                    <a:pt x="483" y="2"/>
                  </a:lnTo>
                  <a:lnTo>
                    <a:pt x="507" y="2"/>
                  </a:lnTo>
                  <a:lnTo>
                    <a:pt x="532" y="90"/>
                  </a:lnTo>
                  <a:lnTo>
                    <a:pt x="532" y="93"/>
                  </a:lnTo>
                  <a:lnTo>
                    <a:pt x="532" y="98"/>
                  </a:lnTo>
                  <a:lnTo>
                    <a:pt x="532" y="94"/>
                  </a:lnTo>
                  <a:lnTo>
                    <a:pt x="533" y="90"/>
                  </a:lnTo>
                  <a:lnTo>
                    <a:pt x="558" y="2"/>
                  </a:lnTo>
                  <a:lnTo>
                    <a:pt x="581" y="2"/>
                  </a:lnTo>
                  <a:lnTo>
                    <a:pt x="581" y="163"/>
                  </a:lnTo>
                  <a:lnTo>
                    <a:pt x="558" y="163"/>
                  </a:lnTo>
                  <a:close/>
                  <a:moveTo>
                    <a:pt x="594" y="205"/>
                  </a:moveTo>
                  <a:lnTo>
                    <a:pt x="594" y="186"/>
                  </a:lnTo>
                  <a:lnTo>
                    <a:pt x="677" y="186"/>
                  </a:lnTo>
                  <a:lnTo>
                    <a:pt x="677" y="205"/>
                  </a:lnTo>
                  <a:lnTo>
                    <a:pt x="594" y="205"/>
                  </a:lnTo>
                  <a:close/>
                  <a:moveTo>
                    <a:pt x="753" y="105"/>
                  </a:moveTo>
                  <a:lnTo>
                    <a:pt x="713" y="105"/>
                  </a:lnTo>
                  <a:lnTo>
                    <a:pt x="713" y="163"/>
                  </a:lnTo>
                  <a:lnTo>
                    <a:pt x="689" y="163"/>
                  </a:lnTo>
                  <a:lnTo>
                    <a:pt x="689" y="2"/>
                  </a:lnTo>
                  <a:lnTo>
                    <a:pt x="753" y="2"/>
                  </a:lnTo>
                  <a:lnTo>
                    <a:pt x="763" y="4"/>
                  </a:lnTo>
                  <a:lnTo>
                    <a:pt x="767" y="16"/>
                  </a:lnTo>
                  <a:lnTo>
                    <a:pt x="767" y="89"/>
                  </a:lnTo>
                  <a:lnTo>
                    <a:pt x="763" y="101"/>
                  </a:lnTo>
                  <a:lnTo>
                    <a:pt x="753" y="105"/>
                  </a:lnTo>
                  <a:close/>
                  <a:moveTo>
                    <a:pt x="742" y="21"/>
                  </a:moveTo>
                  <a:lnTo>
                    <a:pt x="713" y="21"/>
                  </a:lnTo>
                  <a:lnTo>
                    <a:pt x="713" y="83"/>
                  </a:lnTo>
                  <a:lnTo>
                    <a:pt x="742" y="83"/>
                  </a:lnTo>
                  <a:lnTo>
                    <a:pt x="742" y="21"/>
                  </a:lnTo>
                  <a:close/>
                  <a:moveTo>
                    <a:pt x="829" y="163"/>
                  </a:moveTo>
                  <a:lnTo>
                    <a:pt x="829" y="159"/>
                  </a:lnTo>
                  <a:lnTo>
                    <a:pt x="821" y="160"/>
                  </a:lnTo>
                  <a:lnTo>
                    <a:pt x="813" y="161"/>
                  </a:lnTo>
                  <a:lnTo>
                    <a:pt x="804" y="163"/>
                  </a:lnTo>
                  <a:lnTo>
                    <a:pt x="797" y="163"/>
                  </a:lnTo>
                  <a:lnTo>
                    <a:pt x="788" y="160"/>
                  </a:lnTo>
                  <a:lnTo>
                    <a:pt x="784" y="151"/>
                  </a:lnTo>
                  <a:lnTo>
                    <a:pt x="784" y="112"/>
                  </a:lnTo>
                  <a:lnTo>
                    <a:pt x="788" y="103"/>
                  </a:lnTo>
                  <a:lnTo>
                    <a:pt x="797" y="99"/>
                  </a:lnTo>
                  <a:lnTo>
                    <a:pt x="829" y="99"/>
                  </a:lnTo>
                  <a:lnTo>
                    <a:pt x="829" y="76"/>
                  </a:lnTo>
                  <a:lnTo>
                    <a:pt x="807" y="76"/>
                  </a:lnTo>
                  <a:lnTo>
                    <a:pt x="807" y="91"/>
                  </a:lnTo>
                  <a:lnTo>
                    <a:pt x="786" y="91"/>
                  </a:lnTo>
                  <a:lnTo>
                    <a:pt x="786" y="72"/>
                  </a:lnTo>
                  <a:lnTo>
                    <a:pt x="790" y="61"/>
                  </a:lnTo>
                  <a:lnTo>
                    <a:pt x="799" y="58"/>
                  </a:lnTo>
                  <a:lnTo>
                    <a:pt x="840" y="58"/>
                  </a:lnTo>
                  <a:lnTo>
                    <a:pt x="849" y="61"/>
                  </a:lnTo>
                  <a:lnTo>
                    <a:pt x="852" y="72"/>
                  </a:lnTo>
                  <a:lnTo>
                    <a:pt x="852" y="163"/>
                  </a:lnTo>
                  <a:lnTo>
                    <a:pt x="829" y="163"/>
                  </a:lnTo>
                  <a:close/>
                  <a:moveTo>
                    <a:pt x="829" y="116"/>
                  </a:moveTo>
                  <a:lnTo>
                    <a:pt x="807" y="116"/>
                  </a:lnTo>
                  <a:lnTo>
                    <a:pt x="807" y="144"/>
                  </a:lnTo>
                  <a:lnTo>
                    <a:pt x="829" y="144"/>
                  </a:lnTo>
                  <a:lnTo>
                    <a:pt x="829" y="116"/>
                  </a:lnTo>
                  <a:close/>
                  <a:moveTo>
                    <a:pt x="871" y="44"/>
                  </a:moveTo>
                  <a:lnTo>
                    <a:pt x="871" y="19"/>
                  </a:lnTo>
                  <a:lnTo>
                    <a:pt x="895" y="19"/>
                  </a:lnTo>
                  <a:lnTo>
                    <a:pt x="895" y="44"/>
                  </a:lnTo>
                  <a:lnTo>
                    <a:pt x="871" y="44"/>
                  </a:lnTo>
                  <a:close/>
                  <a:moveTo>
                    <a:pt x="871" y="163"/>
                  </a:moveTo>
                  <a:lnTo>
                    <a:pt x="871" y="58"/>
                  </a:lnTo>
                  <a:lnTo>
                    <a:pt x="895" y="58"/>
                  </a:lnTo>
                  <a:lnTo>
                    <a:pt x="895" y="163"/>
                  </a:lnTo>
                  <a:lnTo>
                    <a:pt x="871" y="163"/>
                  </a:lnTo>
                  <a:close/>
                  <a:moveTo>
                    <a:pt x="960" y="163"/>
                  </a:moveTo>
                  <a:lnTo>
                    <a:pt x="960" y="78"/>
                  </a:lnTo>
                  <a:lnTo>
                    <a:pt x="937" y="78"/>
                  </a:lnTo>
                  <a:lnTo>
                    <a:pt x="937" y="163"/>
                  </a:lnTo>
                  <a:lnTo>
                    <a:pt x="914" y="163"/>
                  </a:lnTo>
                  <a:lnTo>
                    <a:pt x="914" y="58"/>
                  </a:lnTo>
                  <a:lnTo>
                    <a:pt x="937" y="58"/>
                  </a:lnTo>
                  <a:lnTo>
                    <a:pt x="937" y="62"/>
                  </a:lnTo>
                  <a:lnTo>
                    <a:pt x="945" y="61"/>
                  </a:lnTo>
                  <a:lnTo>
                    <a:pt x="953" y="60"/>
                  </a:lnTo>
                  <a:lnTo>
                    <a:pt x="962" y="58"/>
                  </a:lnTo>
                  <a:lnTo>
                    <a:pt x="970" y="58"/>
                  </a:lnTo>
                  <a:lnTo>
                    <a:pt x="980" y="61"/>
                  </a:lnTo>
                  <a:lnTo>
                    <a:pt x="984" y="70"/>
                  </a:lnTo>
                  <a:lnTo>
                    <a:pt x="984" y="163"/>
                  </a:lnTo>
                  <a:lnTo>
                    <a:pt x="960" y="163"/>
                  </a:lnTo>
                  <a:close/>
                  <a:moveTo>
                    <a:pt x="1021" y="163"/>
                  </a:moveTo>
                  <a:lnTo>
                    <a:pt x="1011" y="159"/>
                  </a:lnTo>
                  <a:lnTo>
                    <a:pt x="1007" y="149"/>
                  </a:lnTo>
                  <a:lnTo>
                    <a:pt x="1007" y="78"/>
                  </a:lnTo>
                  <a:lnTo>
                    <a:pt x="997" y="78"/>
                  </a:lnTo>
                  <a:lnTo>
                    <a:pt x="997" y="58"/>
                  </a:lnTo>
                  <a:lnTo>
                    <a:pt x="1007" y="58"/>
                  </a:lnTo>
                  <a:lnTo>
                    <a:pt x="1007" y="31"/>
                  </a:lnTo>
                  <a:lnTo>
                    <a:pt x="1031" y="31"/>
                  </a:lnTo>
                  <a:lnTo>
                    <a:pt x="1031" y="58"/>
                  </a:lnTo>
                  <a:lnTo>
                    <a:pt x="1047" y="58"/>
                  </a:lnTo>
                  <a:lnTo>
                    <a:pt x="1047" y="78"/>
                  </a:lnTo>
                  <a:lnTo>
                    <a:pt x="1031" y="78"/>
                  </a:lnTo>
                  <a:lnTo>
                    <a:pt x="1031" y="143"/>
                  </a:lnTo>
                  <a:lnTo>
                    <a:pt x="1047" y="143"/>
                  </a:lnTo>
                  <a:lnTo>
                    <a:pt x="1047" y="163"/>
                  </a:lnTo>
                  <a:lnTo>
                    <a:pt x="1021" y="163"/>
                  </a:lnTo>
                  <a:close/>
                  <a:moveTo>
                    <a:pt x="1116" y="163"/>
                  </a:moveTo>
                  <a:lnTo>
                    <a:pt x="1075" y="163"/>
                  </a:lnTo>
                  <a:lnTo>
                    <a:pt x="1064" y="159"/>
                  </a:lnTo>
                  <a:lnTo>
                    <a:pt x="1062" y="149"/>
                  </a:lnTo>
                  <a:lnTo>
                    <a:pt x="1062" y="72"/>
                  </a:lnTo>
                  <a:lnTo>
                    <a:pt x="1064" y="61"/>
                  </a:lnTo>
                  <a:lnTo>
                    <a:pt x="1075" y="58"/>
                  </a:lnTo>
                  <a:lnTo>
                    <a:pt x="1116" y="58"/>
                  </a:lnTo>
                  <a:lnTo>
                    <a:pt x="1125" y="61"/>
                  </a:lnTo>
                  <a:lnTo>
                    <a:pt x="1129" y="72"/>
                  </a:lnTo>
                  <a:lnTo>
                    <a:pt x="1129" y="110"/>
                  </a:lnTo>
                  <a:lnTo>
                    <a:pt x="1122" y="116"/>
                  </a:lnTo>
                  <a:lnTo>
                    <a:pt x="1084" y="116"/>
                  </a:lnTo>
                  <a:lnTo>
                    <a:pt x="1084" y="145"/>
                  </a:lnTo>
                  <a:lnTo>
                    <a:pt x="1106" y="145"/>
                  </a:lnTo>
                  <a:lnTo>
                    <a:pt x="1106" y="128"/>
                  </a:lnTo>
                  <a:lnTo>
                    <a:pt x="1129" y="128"/>
                  </a:lnTo>
                  <a:lnTo>
                    <a:pt x="1129" y="149"/>
                  </a:lnTo>
                  <a:lnTo>
                    <a:pt x="1125" y="159"/>
                  </a:lnTo>
                  <a:lnTo>
                    <a:pt x="1116" y="163"/>
                  </a:lnTo>
                  <a:close/>
                  <a:moveTo>
                    <a:pt x="1106" y="76"/>
                  </a:moveTo>
                  <a:lnTo>
                    <a:pt x="1084" y="76"/>
                  </a:lnTo>
                  <a:lnTo>
                    <a:pt x="1084" y="101"/>
                  </a:lnTo>
                  <a:lnTo>
                    <a:pt x="1106" y="101"/>
                  </a:lnTo>
                  <a:lnTo>
                    <a:pt x="1106" y="76"/>
                  </a:lnTo>
                  <a:close/>
                  <a:moveTo>
                    <a:pt x="1190" y="102"/>
                  </a:moveTo>
                  <a:lnTo>
                    <a:pt x="1190" y="78"/>
                  </a:lnTo>
                  <a:lnTo>
                    <a:pt x="1171" y="78"/>
                  </a:lnTo>
                  <a:lnTo>
                    <a:pt x="1171" y="163"/>
                  </a:lnTo>
                  <a:lnTo>
                    <a:pt x="1147" y="163"/>
                  </a:lnTo>
                  <a:lnTo>
                    <a:pt x="1147" y="58"/>
                  </a:lnTo>
                  <a:lnTo>
                    <a:pt x="1171" y="58"/>
                  </a:lnTo>
                  <a:lnTo>
                    <a:pt x="1171" y="62"/>
                  </a:lnTo>
                  <a:lnTo>
                    <a:pt x="1179" y="61"/>
                  </a:lnTo>
                  <a:lnTo>
                    <a:pt x="1186" y="60"/>
                  </a:lnTo>
                  <a:lnTo>
                    <a:pt x="1194" y="58"/>
                  </a:lnTo>
                  <a:lnTo>
                    <a:pt x="1200" y="58"/>
                  </a:lnTo>
                  <a:lnTo>
                    <a:pt x="1211" y="61"/>
                  </a:lnTo>
                  <a:lnTo>
                    <a:pt x="1213" y="70"/>
                  </a:lnTo>
                  <a:lnTo>
                    <a:pt x="1213" y="102"/>
                  </a:lnTo>
                  <a:lnTo>
                    <a:pt x="1190" y="102"/>
                  </a:lnTo>
                  <a:close/>
                  <a:moveTo>
                    <a:pt x="1220" y="205"/>
                  </a:moveTo>
                  <a:lnTo>
                    <a:pt x="1220" y="186"/>
                  </a:lnTo>
                  <a:lnTo>
                    <a:pt x="1304" y="186"/>
                  </a:lnTo>
                  <a:lnTo>
                    <a:pt x="1304" y="205"/>
                  </a:lnTo>
                  <a:lnTo>
                    <a:pt x="1220" y="205"/>
                  </a:lnTo>
                  <a:close/>
                  <a:moveTo>
                    <a:pt x="1376" y="163"/>
                  </a:moveTo>
                  <a:lnTo>
                    <a:pt x="1337" y="61"/>
                  </a:lnTo>
                  <a:lnTo>
                    <a:pt x="1339" y="68"/>
                  </a:lnTo>
                  <a:lnTo>
                    <a:pt x="1339" y="73"/>
                  </a:lnTo>
                  <a:lnTo>
                    <a:pt x="1339" y="163"/>
                  </a:lnTo>
                  <a:lnTo>
                    <a:pt x="1315" y="163"/>
                  </a:lnTo>
                  <a:lnTo>
                    <a:pt x="1315" y="2"/>
                  </a:lnTo>
                  <a:lnTo>
                    <a:pt x="1336" y="2"/>
                  </a:lnTo>
                  <a:lnTo>
                    <a:pt x="1376" y="101"/>
                  </a:lnTo>
                  <a:lnTo>
                    <a:pt x="1374" y="94"/>
                  </a:lnTo>
                  <a:lnTo>
                    <a:pt x="1374" y="89"/>
                  </a:lnTo>
                  <a:lnTo>
                    <a:pt x="1374" y="2"/>
                  </a:lnTo>
                  <a:lnTo>
                    <a:pt x="1397" y="2"/>
                  </a:lnTo>
                  <a:lnTo>
                    <a:pt x="1397" y="163"/>
                  </a:lnTo>
                  <a:lnTo>
                    <a:pt x="1376" y="163"/>
                  </a:lnTo>
                  <a:close/>
                  <a:moveTo>
                    <a:pt x="1463" y="163"/>
                  </a:moveTo>
                  <a:lnTo>
                    <a:pt x="1463" y="159"/>
                  </a:lnTo>
                  <a:lnTo>
                    <a:pt x="1455" y="160"/>
                  </a:lnTo>
                  <a:lnTo>
                    <a:pt x="1447" y="161"/>
                  </a:lnTo>
                  <a:lnTo>
                    <a:pt x="1436" y="163"/>
                  </a:lnTo>
                  <a:lnTo>
                    <a:pt x="1430" y="163"/>
                  </a:lnTo>
                  <a:lnTo>
                    <a:pt x="1421" y="160"/>
                  </a:lnTo>
                  <a:lnTo>
                    <a:pt x="1418" y="151"/>
                  </a:lnTo>
                  <a:lnTo>
                    <a:pt x="1418" y="112"/>
                  </a:lnTo>
                  <a:lnTo>
                    <a:pt x="1421" y="103"/>
                  </a:lnTo>
                  <a:lnTo>
                    <a:pt x="1431" y="99"/>
                  </a:lnTo>
                  <a:lnTo>
                    <a:pt x="1463" y="99"/>
                  </a:lnTo>
                  <a:lnTo>
                    <a:pt x="1463" y="76"/>
                  </a:lnTo>
                  <a:lnTo>
                    <a:pt x="1440" y="76"/>
                  </a:lnTo>
                  <a:lnTo>
                    <a:pt x="1440" y="91"/>
                  </a:lnTo>
                  <a:lnTo>
                    <a:pt x="1419" y="91"/>
                  </a:lnTo>
                  <a:lnTo>
                    <a:pt x="1419" y="72"/>
                  </a:lnTo>
                  <a:lnTo>
                    <a:pt x="1422" y="61"/>
                  </a:lnTo>
                  <a:lnTo>
                    <a:pt x="1433" y="58"/>
                  </a:lnTo>
                  <a:lnTo>
                    <a:pt x="1472" y="58"/>
                  </a:lnTo>
                  <a:lnTo>
                    <a:pt x="1481" y="61"/>
                  </a:lnTo>
                  <a:lnTo>
                    <a:pt x="1485" y="72"/>
                  </a:lnTo>
                  <a:lnTo>
                    <a:pt x="1485" y="163"/>
                  </a:lnTo>
                  <a:lnTo>
                    <a:pt x="1463" y="163"/>
                  </a:lnTo>
                  <a:close/>
                  <a:moveTo>
                    <a:pt x="1463" y="116"/>
                  </a:moveTo>
                  <a:lnTo>
                    <a:pt x="1440" y="116"/>
                  </a:lnTo>
                  <a:lnTo>
                    <a:pt x="1440" y="144"/>
                  </a:lnTo>
                  <a:lnTo>
                    <a:pt x="1463" y="144"/>
                  </a:lnTo>
                  <a:lnTo>
                    <a:pt x="1463" y="116"/>
                  </a:lnTo>
                  <a:close/>
                  <a:moveTo>
                    <a:pt x="1595" y="163"/>
                  </a:moveTo>
                  <a:lnTo>
                    <a:pt x="1595" y="78"/>
                  </a:lnTo>
                  <a:lnTo>
                    <a:pt x="1574" y="78"/>
                  </a:lnTo>
                  <a:lnTo>
                    <a:pt x="1574" y="163"/>
                  </a:lnTo>
                  <a:lnTo>
                    <a:pt x="1550" y="163"/>
                  </a:lnTo>
                  <a:lnTo>
                    <a:pt x="1550" y="78"/>
                  </a:lnTo>
                  <a:lnTo>
                    <a:pt x="1528" y="78"/>
                  </a:lnTo>
                  <a:lnTo>
                    <a:pt x="1528" y="163"/>
                  </a:lnTo>
                  <a:lnTo>
                    <a:pt x="1504" y="163"/>
                  </a:lnTo>
                  <a:lnTo>
                    <a:pt x="1504" y="58"/>
                  </a:lnTo>
                  <a:lnTo>
                    <a:pt x="1528" y="58"/>
                  </a:lnTo>
                  <a:lnTo>
                    <a:pt x="1528" y="62"/>
                  </a:lnTo>
                  <a:lnTo>
                    <a:pt x="1536" y="61"/>
                  </a:lnTo>
                  <a:lnTo>
                    <a:pt x="1543" y="60"/>
                  </a:lnTo>
                  <a:lnTo>
                    <a:pt x="1553" y="58"/>
                  </a:lnTo>
                  <a:lnTo>
                    <a:pt x="1561" y="58"/>
                  </a:lnTo>
                  <a:lnTo>
                    <a:pt x="1567" y="60"/>
                  </a:lnTo>
                  <a:lnTo>
                    <a:pt x="1571" y="62"/>
                  </a:lnTo>
                  <a:lnTo>
                    <a:pt x="1580" y="61"/>
                  </a:lnTo>
                  <a:lnTo>
                    <a:pt x="1588" y="60"/>
                  </a:lnTo>
                  <a:lnTo>
                    <a:pt x="1599" y="58"/>
                  </a:lnTo>
                  <a:lnTo>
                    <a:pt x="1605" y="58"/>
                  </a:lnTo>
                  <a:lnTo>
                    <a:pt x="1616" y="61"/>
                  </a:lnTo>
                  <a:lnTo>
                    <a:pt x="1619" y="70"/>
                  </a:lnTo>
                  <a:lnTo>
                    <a:pt x="1619" y="163"/>
                  </a:lnTo>
                  <a:lnTo>
                    <a:pt x="1595" y="163"/>
                  </a:lnTo>
                  <a:close/>
                  <a:moveTo>
                    <a:pt x="1693" y="163"/>
                  </a:moveTo>
                  <a:lnTo>
                    <a:pt x="1652" y="163"/>
                  </a:lnTo>
                  <a:lnTo>
                    <a:pt x="1642" y="159"/>
                  </a:lnTo>
                  <a:lnTo>
                    <a:pt x="1638" y="149"/>
                  </a:lnTo>
                  <a:lnTo>
                    <a:pt x="1638" y="72"/>
                  </a:lnTo>
                  <a:lnTo>
                    <a:pt x="1642" y="61"/>
                  </a:lnTo>
                  <a:lnTo>
                    <a:pt x="1652" y="58"/>
                  </a:lnTo>
                  <a:lnTo>
                    <a:pt x="1693" y="58"/>
                  </a:lnTo>
                  <a:lnTo>
                    <a:pt x="1703" y="61"/>
                  </a:lnTo>
                  <a:lnTo>
                    <a:pt x="1706" y="72"/>
                  </a:lnTo>
                  <a:lnTo>
                    <a:pt x="1706" y="110"/>
                  </a:lnTo>
                  <a:lnTo>
                    <a:pt x="1699" y="116"/>
                  </a:lnTo>
                  <a:lnTo>
                    <a:pt x="1661" y="116"/>
                  </a:lnTo>
                  <a:lnTo>
                    <a:pt x="1661" y="145"/>
                  </a:lnTo>
                  <a:lnTo>
                    <a:pt x="1683" y="145"/>
                  </a:lnTo>
                  <a:lnTo>
                    <a:pt x="1683" y="128"/>
                  </a:lnTo>
                  <a:lnTo>
                    <a:pt x="1706" y="128"/>
                  </a:lnTo>
                  <a:lnTo>
                    <a:pt x="1706" y="149"/>
                  </a:lnTo>
                  <a:lnTo>
                    <a:pt x="1703" y="159"/>
                  </a:lnTo>
                  <a:lnTo>
                    <a:pt x="1693" y="163"/>
                  </a:lnTo>
                  <a:close/>
                  <a:moveTo>
                    <a:pt x="1683" y="76"/>
                  </a:moveTo>
                  <a:lnTo>
                    <a:pt x="1661" y="76"/>
                  </a:lnTo>
                  <a:lnTo>
                    <a:pt x="1661" y="101"/>
                  </a:lnTo>
                  <a:lnTo>
                    <a:pt x="1683" y="101"/>
                  </a:lnTo>
                  <a:lnTo>
                    <a:pt x="1683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2835" y="2512"/>
              <a:ext cx="686" cy="102"/>
            </a:xfrm>
            <a:custGeom>
              <a:avLst/>
              <a:gdLst>
                <a:gd name="T0" fmla="*/ 0 w 1373"/>
                <a:gd name="T1" fmla="*/ 0 h 203"/>
                <a:gd name="T2" fmla="*/ 74 w 1373"/>
                <a:gd name="T3" fmla="*/ 99 h 203"/>
                <a:gd name="T4" fmla="*/ 52 w 1373"/>
                <a:gd name="T5" fmla="*/ 82 h 203"/>
                <a:gd name="T6" fmla="*/ 114 w 1373"/>
                <a:gd name="T7" fmla="*/ 161 h 203"/>
                <a:gd name="T8" fmla="*/ 178 w 1373"/>
                <a:gd name="T9" fmla="*/ 161 h 203"/>
                <a:gd name="T10" fmla="*/ 134 w 1373"/>
                <a:gd name="T11" fmla="*/ 37 h 203"/>
                <a:gd name="T12" fmla="*/ 184 w 1373"/>
                <a:gd name="T13" fmla="*/ 203 h 203"/>
                <a:gd name="T14" fmla="*/ 278 w 1373"/>
                <a:gd name="T15" fmla="*/ 161 h 203"/>
                <a:gd name="T16" fmla="*/ 319 w 1373"/>
                <a:gd name="T17" fmla="*/ 58 h 203"/>
                <a:gd name="T18" fmla="*/ 348 w 1373"/>
                <a:gd name="T19" fmla="*/ 161 h 203"/>
                <a:gd name="T20" fmla="*/ 396 w 1373"/>
                <a:gd name="T21" fmla="*/ 161 h 203"/>
                <a:gd name="T22" fmla="*/ 367 w 1373"/>
                <a:gd name="T23" fmla="*/ 112 h 203"/>
                <a:gd name="T24" fmla="*/ 389 w 1373"/>
                <a:gd name="T25" fmla="*/ 75 h 203"/>
                <a:gd name="T26" fmla="*/ 381 w 1373"/>
                <a:gd name="T27" fmla="*/ 58 h 203"/>
                <a:gd name="T28" fmla="*/ 412 w 1373"/>
                <a:gd name="T29" fmla="*/ 161 h 203"/>
                <a:gd name="T30" fmla="*/ 412 w 1373"/>
                <a:gd name="T31" fmla="*/ 115 h 203"/>
                <a:gd name="T32" fmla="*/ 452 w 1373"/>
                <a:gd name="T33" fmla="*/ 161 h 203"/>
                <a:gd name="T34" fmla="*/ 493 w 1373"/>
                <a:gd name="T35" fmla="*/ 58 h 203"/>
                <a:gd name="T36" fmla="*/ 522 w 1373"/>
                <a:gd name="T37" fmla="*/ 161 h 203"/>
                <a:gd name="T38" fmla="*/ 544 w 1373"/>
                <a:gd name="T39" fmla="*/ 186 h 203"/>
                <a:gd name="T40" fmla="*/ 587 w 1373"/>
                <a:gd name="T41" fmla="*/ 161 h 203"/>
                <a:gd name="T42" fmla="*/ 541 w 1373"/>
                <a:gd name="T43" fmla="*/ 140 h 203"/>
                <a:gd name="T44" fmla="*/ 561 w 1373"/>
                <a:gd name="T45" fmla="*/ 57 h 203"/>
                <a:gd name="T46" fmla="*/ 611 w 1373"/>
                <a:gd name="T47" fmla="*/ 186 h 203"/>
                <a:gd name="T48" fmla="*/ 573 w 1373"/>
                <a:gd name="T49" fmla="*/ 77 h 203"/>
                <a:gd name="T50" fmla="*/ 573 w 1373"/>
                <a:gd name="T51" fmla="*/ 143 h 203"/>
                <a:gd name="T52" fmla="*/ 654 w 1373"/>
                <a:gd name="T53" fmla="*/ 19 h 203"/>
                <a:gd name="T54" fmla="*/ 653 w 1373"/>
                <a:gd name="T55" fmla="*/ 58 h 203"/>
                <a:gd name="T56" fmla="*/ 695 w 1373"/>
                <a:gd name="T57" fmla="*/ 78 h 203"/>
                <a:gd name="T58" fmla="*/ 695 w 1373"/>
                <a:gd name="T59" fmla="*/ 61 h 203"/>
                <a:gd name="T60" fmla="*/ 739 w 1373"/>
                <a:gd name="T61" fmla="*/ 61 h 203"/>
                <a:gd name="T62" fmla="*/ 776 w 1373"/>
                <a:gd name="T63" fmla="*/ 199 h 203"/>
                <a:gd name="T64" fmla="*/ 785 w 1373"/>
                <a:gd name="T65" fmla="*/ 182 h 203"/>
                <a:gd name="T66" fmla="*/ 767 w 1373"/>
                <a:gd name="T67" fmla="*/ 156 h 203"/>
                <a:gd name="T68" fmla="*/ 765 w 1373"/>
                <a:gd name="T69" fmla="*/ 62 h 203"/>
                <a:gd name="T70" fmla="*/ 806 w 1373"/>
                <a:gd name="T71" fmla="*/ 58 h 203"/>
                <a:gd name="T72" fmla="*/ 806 w 1373"/>
                <a:gd name="T73" fmla="*/ 78 h 203"/>
                <a:gd name="T74" fmla="*/ 784 w 1373"/>
                <a:gd name="T75" fmla="*/ 135 h 203"/>
                <a:gd name="T76" fmla="*/ 841 w 1373"/>
                <a:gd name="T77" fmla="*/ 203 h 203"/>
                <a:gd name="T78" fmla="*/ 1010 w 1373"/>
                <a:gd name="T79" fmla="*/ 161 h 203"/>
                <a:gd name="T80" fmla="*/ 978 w 1373"/>
                <a:gd name="T81" fmla="*/ 147 h 203"/>
                <a:gd name="T82" fmla="*/ 936 w 1373"/>
                <a:gd name="T83" fmla="*/ 161 h 203"/>
                <a:gd name="T84" fmla="*/ 985 w 1373"/>
                <a:gd name="T85" fmla="*/ 96 h 203"/>
                <a:gd name="T86" fmla="*/ 1033 w 1373"/>
                <a:gd name="T87" fmla="*/ 161 h 203"/>
                <a:gd name="T88" fmla="*/ 1056 w 1373"/>
                <a:gd name="T89" fmla="*/ 147 h 203"/>
                <a:gd name="T90" fmla="*/ 1113 w 1373"/>
                <a:gd name="T91" fmla="*/ 0 h 203"/>
                <a:gd name="T92" fmla="*/ 1148 w 1373"/>
                <a:gd name="T93" fmla="*/ 203 h 203"/>
                <a:gd name="T94" fmla="*/ 1287 w 1373"/>
                <a:gd name="T95" fmla="*/ 161 h 203"/>
                <a:gd name="T96" fmla="*/ 1255 w 1373"/>
                <a:gd name="T97" fmla="*/ 162 h 203"/>
                <a:gd name="T98" fmla="*/ 1255 w 1373"/>
                <a:gd name="T99" fmla="*/ 99 h 203"/>
                <a:gd name="T100" fmla="*/ 1243 w 1373"/>
                <a:gd name="T101" fmla="*/ 90 h 203"/>
                <a:gd name="T102" fmla="*/ 1305 w 1373"/>
                <a:gd name="T103" fmla="*/ 61 h 203"/>
                <a:gd name="T104" fmla="*/ 1264 w 1373"/>
                <a:gd name="T105" fmla="*/ 115 h 203"/>
                <a:gd name="T106" fmla="*/ 1337 w 1373"/>
                <a:gd name="T107" fmla="*/ 158 h 203"/>
                <a:gd name="T108" fmla="*/ 1334 w 1373"/>
                <a:gd name="T109" fmla="*/ 58 h 203"/>
                <a:gd name="T110" fmla="*/ 1373 w 1373"/>
                <a:gd name="T111" fmla="*/ 78 h 203"/>
                <a:gd name="T112" fmla="*/ 1348 w 1373"/>
                <a:gd name="T113" fmla="*/ 16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3" h="203">
                  <a:moveTo>
                    <a:pt x="63" y="103"/>
                  </a:moveTo>
                  <a:lnTo>
                    <a:pt x="23" y="103"/>
                  </a:lnTo>
                  <a:lnTo>
                    <a:pt x="23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63" y="0"/>
                  </a:lnTo>
                  <a:lnTo>
                    <a:pt x="74" y="4"/>
                  </a:lnTo>
                  <a:lnTo>
                    <a:pt x="77" y="15"/>
                  </a:lnTo>
                  <a:lnTo>
                    <a:pt x="77" y="88"/>
                  </a:lnTo>
                  <a:lnTo>
                    <a:pt x="74" y="99"/>
                  </a:lnTo>
                  <a:lnTo>
                    <a:pt x="63" y="103"/>
                  </a:lnTo>
                  <a:close/>
                  <a:moveTo>
                    <a:pt x="52" y="21"/>
                  </a:moveTo>
                  <a:lnTo>
                    <a:pt x="23" y="21"/>
                  </a:lnTo>
                  <a:lnTo>
                    <a:pt x="23" y="82"/>
                  </a:lnTo>
                  <a:lnTo>
                    <a:pt x="52" y="82"/>
                  </a:lnTo>
                  <a:lnTo>
                    <a:pt x="52" y="21"/>
                  </a:lnTo>
                  <a:close/>
                  <a:moveTo>
                    <a:pt x="154" y="161"/>
                  </a:moveTo>
                  <a:lnTo>
                    <a:pt x="150" y="131"/>
                  </a:lnTo>
                  <a:lnTo>
                    <a:pt x="120" y="131"/>
                  </a:lnTo>
                  <a:lnTo>
                    <a:pt x="114" y="161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122" y="0"/>
                  </a:lnTo>
                  <a:lnTo>
                    <a:pt x="147" y="0"/>
                  </a:lnTo>
                  <a:lnTo>
                    <a:pt x="178" y="161"/>
                  </a:lnTo>
                  <a:lnTo>
                    <a:pt x="154" y="161"/>
                  </a:lnTo>
                  <a:close/>
                  <a:moveTo>
                    <a:pt x="134" y="37"/>
                  </a:moveTo>
                  <a:lnTo>
                    <a:pt x="122" y="111"/>
                  </a:lnTo>
                  <a:lnTo>
                    <a:pt x="146" y="111"/>
                  </a:lnTo>
                  <a:lnTo>
                    <a:pt x="134" y="37"/>
                  </a:lnTo>
                  <a:close/>
                  <a:moveTo>
                    <a:pt x="184" y="203"/>
                  </a:moveTo>
                  <a:lnTo>
                    <a:pt x="184" y="186"/>
                  </a:lnTo>
                  <a:lnTo>
                    <a:pt x="268" y="186"/>
                  </a:lnTo>
                  <a:lnTo>
                    <a:pt x="268" y="203"/>
                  </a:lnTo>
                  <a:lnTo>
                    <a:pt x="184" y="203"/>
                  </a:lnTo>
                  <a:close/>
                  <a:moveTo>
                    <a:pt x="324" y="161"/>
                  </a:moveTo>
                  <a:lnTo>
                    <a:pt x="324" y="77"/>
                  </a:lnTo>
                  <a:lnTo>
                    <a:pt x="302" y="78"/>
                  </a:lnTo>
                  <a:lnTo>
                    <a:pt x="302" y="161"/>
                  </a:lnTo>
                  <a:lnTo>
                    <a:pt x="278" y="161"/>
                  </a:lnTo>
                  <a:lnTo>
                    <a:pt x="278" y="0"/>
                  </a:lnTo>
                  <a:lnTo>
                    <a:pt x="302" y="0"/>
                  </a:lnTo>
                  <a:lnTo>
                    <a:pt x="302" y="61"/>
                  </a:lnTo>
                  <a:lnTo>
                    <a:pt x="310" y="59"/>
                  </a:lnTo>
                  <a:lnTo>
                    <a:pt x="319" y="58"/>
                  </a:lnTo>
                  <a:lnTo>
                    <a:pt x="328" y="58"/>
                  </a:lnTo>
                  <a:lnTo>
                    <a:pt x="335" y="57"/>
                  </a:lnTo>
                  <a:lnTo>
                    <a:pt x="344" y="61"/>
                  </a:lnTo>
                  <a:lnTo>
                    <a:pt x="348" y="70"/>
                  </a:lnTo>
                  <a:lnTo>
                    <a:pt x="348" y="161"/>
                  </a:lnTo>
                  <a:lnTo>
                    <a:pt x="324" y="161"/>
                  </a:lnTo>
                  <a:close/>
                  <a:moveTo>
                    <a:pt x="412" y="161"/>
                  </a:moveTo>
                  <a:lnTo>
                    <a:pt x="412" y="158"/>
                  </a:lnTo>
                  <a:lnTo>
                    <a:pt x="404" y="160"/>
                  </a:lnTo>
                  <a:lnTo>
                    <a:pt x="396" y="161"/>
                  </a:lnTo>
                  <a:lnTo>
                    <a:pt x="386" y="161"/>
                  </a:lnTo>
                  <a:lnTo>
                    <a:pt x="380" y="162"/>
                  </a:lnTo>
                  <a:lnTo>
                    <a:pt x="369" y="158"/>
                  </a:lnTo>
                  <a:lnTo>
                    <a:pt x="367" y="149"/>
                  </a:lnTo>
                  <a:lnTo>
                    <a:pt x="367" y="112"/>
                  </a:lnTo>
                  <a:lnTo>
                    <a:pt x="369" y="102"/>
                  </a:lnTo>
                  <a:lnTo>
                    <a:pt x="380" y="99"/>
                  </a:lnTo>
                  <a:lnTo>
                    <a:pt x="412" y="99"/>
                  </a:lnTo>
                  <a:lnTo>
                    <a:pt x="412" y="75"/>
                  </a:lnTo>
                  <a:lnTo>
                    <a:pt x="389" y="75"/>
                  </a:lnTo>
                  <a:lnTo>
                    <a:pt x="389" y="90"/>
                  </a:lnTo>
                  <a:lnTo>
                    <a:pt x="368" y="90"/>
                  </a:lnTo>
                  <a:lnTo>
                    <a:pt x="368" y="70"/>
                  </a:lnTo>
                  <a:lnTo>
                    <a:pt x="371" y="61"/>
                  </a:lnTo>
                  <a:lnTo>
                    <a:pt x="381" y="58"/>
                  </a:lnTo>
                  <a:lnTo>
                    <a:pt x="421" y="58"/>
                  </a:lnTo>
                  <a:lnTo>
                    <a:pt x="431" y="61"/>
                  </a:lnTo>
                  <a:lnTo>
                    <a:pt x="434" y="70"/>
                  </a:lnTo>
                  <a:lnTo>
                    <a:pt x="434" y="161"/>
                  </a:lnTo>
                  <a:lnTo>
                    <a:pt x="412" y="161"/>
                  </a:lnTo>
                  <a:close/>
                  <a:moveTo>
                    <a:pt x="412" y="115"/>
                  </a:moveTo>
                  <a:lnTo>
                    <a:pt x="389" y="115"/>
                  </a:lnTo>
                  <a:lnTo>
                    <a:pt x="389" y="144"/>
                  </a:lnTo>
                  <a:lnTo>
                    <a:pt x="412" y="143"/>
                  </a:lnTo>
                  <a:lnTo>
                    <a:pt x="412" y="115"/>
                  </a:lnTo>
                  <a:close/>
                  <a:moveTo>
                    <a:pt x="499" y="161"/>
                  </a:moveTo>
                  <a:lnTo>
                    <a:pt x="499" y="77"/>
                  </a:lnTo>
                  <a:lnTo>
                    <a:pt x="476" y="78"/>
                  </a:lnTo>
                  <a:lnTo>
                    <a:pt x="476" y="161"/>
                  </a:lnTo>
                  <a:lnTo>
                    <a:pt x="452" y="161"/>
                  </a:lnTo>
                  <a:lnTo>
                    <a:pt x="452" y="58"/>
                  </a:lnTo>
                  <a:lnTo>
                    <a:pt x="476" y="58"/>
                  </a:lnTo>
                  <a:lnTo>
                    <a:pt x="476" y="61"/>
                  </a:lnTo>
                  <a:lnTo>
                    <a:pt x="485" y="59"/>
                  </a:lnTo>
                  <a:lnTo>
                    <a:pt x="493" y="58"/>
                  </a:lnTo>
                  <a:lnTo>
                    <a:pt x="503" y="58"/>
                  </a:lnTo>
                  <a:lnTo>
                    <a:pt x="509" y="57"/>
                  </a:lnTo>
                  <a:lnTo>
                    <a:pt x="520" y="61"/>
                  </a:lnTo>
                  <a:lnTo>
                    <a:pt x="522" y="70"/>
                  </a:lnTo>
                  <a:lnTo>
                    <a:pt x="522" y="161"/>
                  </a:lnTo>
                  <a:lnTo>
                    <a:pt x="499" y="161"/>
                  </a:lnTo>
                  <a:close/>
                  <a:moveTo>
                    <a:pt x="598" y="199"/>
                  </a:moveTo>
                  <a:lnTo>
                    <a:pt x="557" y="199"/>
                  </a:lnTo>
                  <a:lnTo>
                    <a:pt x="546" y="197"/>
                  </a:lnTo>
                  <a:lnTo>
                    <a:pt x="544" y="186"/>
                  </a:lnTo>
                  <a:lnTo>
                    <a:pt x="544" y="170"/>
                  </a:lnTo>
                  <a:lnTo>
                    <a:pt x="566" y="170"/>
                  </a:lnTo>
                  <a:lnTo>
                    <a:pt x="566" y="182"/>
                  </a:lnTo>
                  <a:lnTo>
                    <a:pt x="587" y="182"/>
                  </a:lnTo>
                  <a:lnTo>
                    <a:pt x="587" y="161"/>
                  </a:lnTo>
                  <a:lnTo>
                    <a:pt x="563" y="161"/>
                  </a:lnTo>
                  <a:lnTo>
                    <a:pt x="554" y="160"/>
                  </a:lnTo>
                  <a:lnTo>
                    <a:pt x="548" y="156"/>
                  </a:lnTo>
                  <a:lnTo>
                    <a:pt x="542" y="149"/>
                  </a:lnTo>
                  <a:lnTo>
                    <a:pt x="541" y="140"/>
                  </a:lnTo>
                  <a:lnTo>
                    <a:pt x="541" y="77"/>
                  </a:lnTo>
                  <a:lnTo>
                    <a:pt x="542" y="69"/>
                  </a:lnTo>
                  <a:lnTo>
                    <a:pt x="546" y="62"/>
                  </a:lnTo>
                  <a:lnTo>
                    <a:pt x="553" y="58"/>
                  </a:lnTo>
                  <a:lnTo>
                    <a:pt x="561" y="57"/>
                  </a:lnTo>
                  <a:lnTo>
                    <a:pt x="569" y="58"/>
                  </a:lnTo>
                  <a:lnTo>
                    <a:pt x="587" y="61"/>
                  </a:lnTo>
                  <a:lnTo>
                    <a:pt x="587" y="58"/>
                  </a:lnTo>
                  <a:lnTo>
                    <a:pt x="611" y="58"/>
                  </a:lnTo>
                  <a:lnTo>
                    <a:pt x="611" y="186"/>
                  </a:lnTo>
                  <a:lnTo>
                    <a:pt x="607" y="197"/>
                  </a:lnTo>
                  <a:lnTo>
                    <a:pt x="598" y="199"/>
                  </a:lnTo>
                  <a:close/>
                  <a:moveTo>
                    <a:pt x="587" y="78"/>
                  </a:moveTo>
                  <a:lnTo>
                    <a:pt x="578" y="77"/>
                  </a:lnTo>
                  <a:lnTo>
                    <a:pt x="573" y="77"/>
                  </a:lnTo>
                  <a:lnTo>
                    <a:pt x="566" y="79"/>
                  </a:lnTo>
                  <a:lnTo>
                    <a:pt x="565" y="85"/>
                  </a:lnTo>
                  <a:lnTo>
                    <a:pt x="565" y="135"/>
                  </a:lnTo>
                  <a:lnTo>
                    <a:pt x="567" y="140"/>
                  </a:lnTo>
                  <a:lnTo>
                    <a:pt x="573" y="143"/>
                  </a:lnTo>
                  <a:lnTo>
                    <a:pt x="587" y="143"/>
                  </a:lnTo>
                  <a:lnTo>
                    <a:pt x="587" y="78"/>
                  </a:lnTo>
                  <a:close/>
                  <a:moveTo>
                    <a:pt x="631" y="42"/>
                  </a:moveTo>
                  <a:lnTo>
                    <a:pt x="631" y="19"/>
                  </a:lnTo>
                  <a:lnTo>
                    <a:pt x="654" y="19"/>
                  </a:lnTo>
                  <a:lnTo>
                    <a:pt x="654" y="42"/>
                  </a:lnTo>
                  <a:lnTo>
                    <a:pt x="631" y="42"/>
                  </a:lnTo>
                  <a:close/>
                  <a:moveTo>
                    <a:pt x="631" y="161"/>
                  </a:moveTo>
                  <a:lnTo>
                    <a:pt x="631" y="58"/>
                  </a:lnTo>
                  <a:lnTo>
                    <a:pt x="653" y="58"/>
                  </a:lnTo>
                  <a:lnTo>
                    <a:pt x="653" y="161"/>
                  </a:lnTo>
                  <a:lnTo>
                    <a:pt x="631" y="161"/>
                  </a:lnTo>
                  <a:close/>
                  <a:moveTo>
                    <a:pt x="718" y="161"/>
                  </a:moveTo>
                  <a:lnTo>
                    <a:pt x="718" y="77"/>
                  </a:lnTo>
                  <a:lnTo>
                    <a:pt x="695" y="78"/>
                  </a:lnTo>
                  <a:lnTo>
                    <a:pt x="695" y="161"/>
                  </a:lnTo>
                  <a:lnTo>
                    <a:pt x="672" y="161"/>
                  </a:lnTo>
                  <a:lnTo>
                    <a:pt x="672" y="58"/>
                  </a:lnTo>
                  <a:lnTo>
                    <a:pt x="695" y="58"/>
                  </a:lnTo>
                  <a:lnTo>
                    <a:pt x="695" y="61"/>
                  </a:lnTo>
                  <a:lnTo>
                    <a:pt x="705" y="59"/>
                  </a:lnTo>
                  <a:lnTo>
                    <a:pt x="713" y="58"/>
                  </a:lnTo>
                  <a:lnTo>
                    <a:pt x="722" y="58"/>
                  </a:lnTo>
                  <a:lnTo>
                    <a:pt x="728" y="57"/>
                  </a:lnTo>
                  <a:lnTo>
                    <a:pt x="739" y="61"/>
                  </a:lnTo>
                  <a:lnTo>
                    <a:pt x="742" y="70"/>
                  </a:lnTo>
                  <a:lnTo>
                    <a:pt x="742" y="161"/>
                  </a:lnTo>
                  <a:lnTo>
                    <a:pt x="718" y="161"/>
                  </a:lnTo>
                  <a:close/>
                  <a:moveTo>
                    <a:pt x="817" y="199"/>
                  </a:moveTo>
                  <a:lnTo>
                    <a:pt x="776" y="199"/>
                  </a:lnTo>
                  <a:lnTo>
                    <a:pt x="765" y="197"/>
                  </a:lnTo>
                  <a:lnTo>
                    <a:pt x="763" y="186"/>
                  </a:lnTo>
                  <a:lnTo>
                    <a:pt x="763" y="170"/>
                  </a:lnTo>
                  <a:lnTo>
                    <a:pt x="785" y="170"/>
                  </a:lnTo>
                  <a:lnTo>
                    <a:pt x="785" y="182"/>
                  </a:lnTo>
                  <a:lnTo>
                    <a:pt x="806" y="182"/>
                  </a:lnTo>
                  <a:lnTo>
                    <a:pt x="806" y="161"/>
                  </a:lnTo>
                  <a:lnTo>
                    <a:pt x="783" y="161"/>
                  </a:lnTo>
                  <a:lnTo>
                    <a:pt x="773" y="160"/>
                  </a:lnTo>
                  <a:lnTo>
                    <a:pt x="767" y="156"/>
                  </a:lnTo>
                  <a:lnTo>
                    <a:pt x="761" y="149"/>
                  </a:lnTo>
                  <a:lnTo>
                    <a:pt x="760" y="140"/>
                  </a:lnTo>
                  <a:lnTo>
                    <a:pt x="760" y="77"/>
                  </a:lnTo>
                  <a:lnTo>
                    <a:pt x="761" y="69"/>
                  </a:lnTo>
                  <a:lnTo>
                    <a:pt x="765" y="62"/>
                  </a:lnTo>
                  <a:lnTo>
                    <a:pt x="772" y="58"/>
                  </a:lnTo>
                  <a:lnTo>
                    <a:pt x="780" y="57"/>
                  </a:lnTo>
                  <a:lnTo>
                    <a:pt x="788" y="58"/>
                  </a:lnTo>
                  <a:lnTo>
                    <a:pt x="806" y="61"/>
                  </a:lnTo>
                  <a:lnTo>
                    <a:pt x="806" y="58"/>
                  </a:lnTo>
                  <a:lnTo>
                    <a:pt x="830" y="58"/>
                  </a:lnTo>
                  <a:lnTo>
                    <a:pt x="830" y="186"/>
                  </a:lnTo>
                  <a:lnTo>
                    <a:pt x="826" y="197"/>
                  </a:lnTo>
                  <a:lnTo>
                    <a:pt x="817" y="199"/>
                  </a:lnTo>
                  <a:close/>
                  <a:moveTo>
                    <a:pt x="806" y="78"/>
                  </a:moveTo>
                  <a:lnTo>
                    <a:pt x="797" y="77"/>
                  </a:lnTo>
                  <a:lnTo>
                    <a:pt x="792" y="77"/>
                  </a:lnTo>
                  <a:lnTo>
                    <a:pt x="785" y="79"/>
                  </a:lnTo>
                  <a:lnTo>
                    <a:pt x="784" y="85"/>
                  </a:lnTo>
                  <a:lnTo>
                    <a:pt x="784" y="135"/>
                  </a:lnTo>
                  <a:lnTo>
                    <a:pt x="786" y="140"/>
                  </a:lnTo>
                  <a:lnTo>
                    <a:pt x="792" y="143"/>
                  </a:lnTo>
                  <a:lnTo>
                    <a:pt x="806" y="143"/>
                  </a:lnTo>
                  <a:lnTo>
                    <a:pt x="806" y="78"/>
                  </a:lnTo>
                  <a:close/>
                  <a:moveTo>
                    <a:pt x="841" y="203"/>
                  </a:moveTo>
                  <a:lnTo>
                    <a:pt x="841" y="186"/>
                  </a:lnTo>
                  <a:lnTo>
                    <a:pt x="924" y="186"/>
                  </a:lnTo>
                  <a:lnTo>
                    <a:pt x="924" y="203"/>
                  </a:lnTo>
                  <a:lnTo>
                    <a:pt x="841" y="203"/>
                  </a:lnTo>
                  <a:close/>
                  <a:moveTo>
                    <a:pt x="1010" y="161"/>
                  </a:moveTo>
                  <a:lnTo>
                    <a:pt x="1010" y="82"/>
                  </a:lnTo>
                  <a:lnTo>
                    <a:pt x="1011" y="74"/>
                  </a:lnTo>
                  <a:lnTo>
                    <a:pt x="1011" y="65"/>
                  </a:lnTo>
                  <a:lnTo>
                    <a:pt x="991" y="147"/>
                  </a:lnTo>
                  <a:lnTo>
                    <a:pt x="978" y="147"/>
                  </a:lnTo>
                  <a:lnTo>
                    <a:pt x="957" y="65"/>
                  </a:lnTo>
                  <a:lnTo>
                    <a:pt x="958" y="74"/>
                  </a:lnTo>
                  <a:lnTo>
                    <a:pt x="959" y="82"/>
                  </a:lnTo>
                  <a:lnTo>
                    <a:pt x="959" y="161"/>
                  </a:lnTo>
                  <a:lnTo>
                    <a:pt x="936" y="161"/>
                  </a:lnTo>
                  <a:lnTo>
                    <a:pt x="936" y="0"/>
                  </a:lnTo>
                  <a:lnTo>
                    <a:pt x="958" y="0"/>
                  </a:lnTo>
                  <a:lnTo>
                    <a:pt x="983" y="90"/>
                  </a:lnTo>
                  <a:lnTo>
                    <a:pt x="985" y="92"/>
                  </a:lnTo>
                  <a:lnTo>
                    <a:pt x="985" y="96"/>
                  </a:lnTo>
                  <a:lnTo>
                    <a:pt x="985" y="94"/>
                  </a:lnTo>
                  <a:lnTo>
                    <a:pt x="985" y="90"/>
                  </a:lnTo>
                  <a:lnTo>
                    <a:pt x="1011" y="0"/>
                  </a:lnTo>
                  <a:lnTo>
                    <a:pt x="1033" y="0"/>
                  </a:lnTo>
                  <a:lnTo>
                    <a:pt x="1033" y="161"/>
                  </a:lnTo>
                  <a:lnTo>
                    <a:pt x="1010" y="161"/>
                  </a:lnTo>
                  <a:close/>
                  <a:moveTo>
                    <a:pt x="1122" y="161"/>
                  </a:moveTo>
                  <a:lnTo>
                    <a:pt x="1070" y="161"/>
                  </a:lnTo>
                  <a:lnTo>
                    <a:pt x="1058" y="158"/>
                  </a:lnTo>
                  <a:lnTo>
                    <a:pt x="1056" y="147"/>
                  </a:lnTo>
                  <a:lnTo>
                    <a:pt x="1056" y="0"/>
                  </a:lnTo>
                  <a:lnTo>
                    <a:pt x="1080" y="0"/>
                  </a:lnTo>
                  <a:lnTo>
                    <a:pt x="1080" y="141"/>
                  </a:lnTo>
                  <a:lnTo>
                    <a:pt x="1113" y="141"/>
                  </a:lnTo>
                  <a:lnTo>
                    <a:pt x="1113" y="0"/>
                  </a:lnTo>
                  <a:lnTo>
                    <a:pt x="1136" y="0"/>
                  </a:lnTo>
                  <a:lnTo>
                    <a:pt x="1136" y="147"/>
                  </a:lnTo>
                  <a:lnTo>
                    <a:pt x="1132" y="158"/>
                  </a:lnTo>
                  <a:lnTo>
                    <a:pt x="1122" y="161"/>
                  </a:lnTo>
                  <a:close/>
                  <a:moveTo>
                    <a:pt x="1148" y="203"/>
                  </a:moveTo>
                  <a:lnTo>
                    <a:pt x="1148" y="186"/>
                  </a:lnTo>
                  <a:lnTo>
                    <a:pt x="1231" y="186"/>
                  </a:lnTo>
                  <a:lnTo>
                    <a:pt x="1231" y="203"/>
                  </a:lnTo>
                  <a:lnTo>
                    <a:pt x="1148" y="203"/>
                  </a:lnTo>
                  <a:close/>
                  <a:moveTo>
                    <a:pt x="1287" y="161"/>
                  </a:moveTo>
                  <a:lnTo>
                    <a:pt x="1287" y="158"/>
                  </a:lnTo>
                  <a:lnTo>
                    <a:pt x="1279" y="160"/>
                  </a:lnTo>
                  <a:lnTo>
                    <a:pt x="1271" y="161"/>
                  </a:lnTo>
                  <a:lnTo>
                    <a:pt x="1262" y="161"/>
                  </a:lnTo>
                  <a:lnTo>
                    <a:pt x="1255" y="162"/>
                  </a:lnTo>
                  <a:lnTo>
                    <a:pt x="1245" y="158"/>
                  </a:lnTo>
                  <a:lnTo>
                    <a:pt x="1242" y="149"/>
                  </a:lnTo>
                  <a:lnTo>
                    <a:pt x="1242" y="112"/>
                  </a:lnTo>
                  <a:lnTo>
                    <a:pt x="1245" y="102"/>
                  </a:lnTo>
                  <a:lnTo>
                    <a:pt x="1255" y="99"/>
                  </a:lnTo>
                  <a:lnTo>
                    <a:pt x="1287" y="99"/>
                  </a:lnTo>
                  <a:lnTo>
                    <a:pt x="1287" y="75"/>
                  </a:lnTo>
                  <a:lnTo>
                    <a:pt x="1264" y="75"/>
                  </a:lnTo>
                  <a:lnTo>
                    <a:pt x="1264" y="90"/>
                  </a:lnTo>
                  <a:lnTo>
                    <a:pt x="1243" y="90"/>
                  </a:lnTo>
                  <a:lnTo>
                    <a:pt x="1243" y="70"/>
                  </a:lnTo>
                  <a:lnTo>
                    <a:pt x="1246" y="61"/>
                  </a:lnTo>
                  <a:lnTo>
                    <a:pt x="1257" y="58"/>
                  </a:lnTo>
                  <a:lnTo>
                    <a:pt x="1296" y="58"/>
                  </a:lnTo>
                  <a:lnTo>
                    <a:pt x="1305" y="61"/>
                  </a:lnTo>
                  <a:lnTo>
                    <a:pt x="1309" y="70"/>
                  </a:lnTo>
                  <a:lnTo>
                    <a:pt x="1309" y="161"/>
                  </a:lnTo>
                  <a:lnTo>
                    <a:pt x="1287" y="161"/>
                  </a:lnTo>
                  <a:close/>
                  <a:moveTo>
                    <a:pt x="1287" y="115"/>
                  </a:moveTo>
                  <a:lnTo>
                    <a:pt x="1264" y="115"/>
                  </a:lnTo>
                  <a:lnTo>
                    <a:pt x="1264" y="144"/>
                  </a:lnTo>
                  <a:lnTo>
                    <a:pt x="1287" y="143"/>
                  </a:lnTo>
                  <a:lnTo>
                    <a:pt x="1287" y="115"/>
                  </a:lnTo>
                  <a:close/>
                  <a:moveTo>
                    <a:pt x="1348" y="161"/>
                  </a:moveTo>
                  <a:lnTo>
                    <a:pt x="1337" y="158"/>
                  </a:lnTo>
                  <a:lnTo>
                    <a:pt x="1334" y="149"/>
                  </a:lnTo>
                  <a:lnTo>
                    <a:pt x="1334" y="78"/>
                  </a:lnTo>
                  <a:lnTo>
                    <a:pt x="1323" y="78"/>
                  </a:lnTo>
                  <a:lnTo>
                    <a:pt x="1323" y="58"/>
                  </a:lnTo>
                  <a:lnTo>
                    <a:pt x="1334" y="58"/>
                  </a:lnTo>
                  <a:lnTo>
                    <a:pt x="1334" y="29"/>
                  </a:lnTo>
                  <a:lnTo>
                    <a:pt x="1357" y="29"/>
                  </a:lnTo>
                  <a:lnTo>
                    <a:pt x="1357" y="58"/>
                  </a:lnTo>
                  <a:lnTo>
                    <a:pt x="1373" y="58"/>
                  </a:lnTo>
                  <a:lnTo>
                    <a:pt x="1373" y="78"/>
                  </a:lnTo>
                  <a:lnTo>
                    <a:pt x="1357" y="78"/>
                  </a:lnTo>
                  <a:lnTo>
                    <a:pt x="1357" y="141"/>
                  </a:lnTo>
                  <a:lnTo>
                    <a:pt x="1373" y="141"/>
                  </a:lnTo>
                  <a:lnTo>
                    <a:pt x="1373" y="161"/>
                  </a:lnTo>
                  <a:lnTo>
                    <a:pt x="1348" y="16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884" y="3147"/>
              <a:ext cx="742" cy="102"/>
            </a:xfrm>
            <a:custGeom>
              <a:avLst/>
              <a:gdLst>
                <a:gd name="T0" fmla="*/ 0 w 1484"/>
                <a:gd name="T1" fmla="*/ 2 h 205"/>
                <a:gd name="T2" fmla="*/ 74 w 1484"/>
                <a:gd name="T3" fmla="*/ 101 h 205"/>
                <a:gd name="T4" fmla="*/ 53 w 1484"/>
                <a:gd name="T5" fmla="*/ 83 h 205"/>
                <a:gd name="T6" fmla="*/ 115 w 1484"/>
                <a:gd name="T7" fmla="*/ 163 h 205"/>
                <a:gd name="T8" fmla="*/ 180 w 1484"/>
                <a:gd name="T9" fmla="*/ 163 h 205"/>
                <a:gd name="T10" fmla="*/ 135 w 1484"/>
                <a:gd name="T11" fmla="*/ 39 h 205"/>
                <a:gd name="T12" fmla="*/ 185 w 1484"/>
                <a:gd name="T13" fmla="*/ 205 h 205"/>
                <a:gd name="T14" fmla="*/ 280 w 1484"/>
                <a:gd name="T15" fmla="*/ 44 h 205"/>
                <a:gd name="T16" fmla="*/ 280 w 1484"/>
                <a:gd name="T17" fmla="*/ 163 h 205"/>
                <a:gd name="T18" fmla="*/ 321 w 1484"/>
                <a:gd name="T19" fmla="*/ 127 h 205"/>
                <a:gd name="T20" fmla="*/ 328 w 1484"/>
                <a:gd name="T21" fmla="*/ 107 h 205"/>
                <a:gd name="T22" fmla="*/ 334 w 1484"/>
                <a:gd name="T23" fmla="*/ 58 h 205"/>
                <a:gd name="T24" fmla="*/ 364 w 1484"/>
                <a:gd name="T25" fmla="*/ 91 h 205"/>
                <a:gd name="T26" fmla="*/ 386 w 1484"/>
                <a:gd name="T27" fmla="*/ 116 h 205"/>
                <a:gd name="T28" fmla="*/ 397 w 1484"/>
                <a:gd name="T29" fmla="*/ 205 h 205"/>
                <a:gd name="T30" fmla="*/ 556 w 1484"/>
                <a:gd name="T31" fmla="*/ 103 h 205"/>
                <a:gd name="T32" fmla="*/ 556 w 1484"/>
                <a:gd name="T33" fmla="*/ 2 h 205"/>
                <a:gd name="T34" fmla="*/ 556 w 1484"/>
                <a:gd name="T35" fmla="*/ 103 h 205"/>
                <a:gd name="T36" fmla="*/ 545 w 1484"/>
                <a:gd name="T37" fmla="*/ 21 h 205"/>
                <a:gd name="T38" fmla="*/ 644 w 1484"/>
                <a:gd name="T39" fmla="*/ 73 h 205"/>
                <a:gd name="T40" fmla="*/ 589 w 1484"/>
                <a:gd name="T41" fmla="*/ 2 h 205"/>
                <a:gd name="T42" fmla="*/ 667 w 1484"/>
                <a:gd name="T43" fmla="*/ 83 h 205"/>
                <a:gd name="T44" fmla="*/ 647 w 1484"/>
                <a:gd name="T45" fmla="*/ 163 h 205"/>
                <a:gd name="T46" fmla="*/ 680 w 1484"/>
                <a:gd name="T47" fmla="*/ 205 h 205"/>
                <a:gd name="T48" fmla="*/ 805 w 1484"/>
                <a:gd name="T49" fmla="*/ 163 h 205"/>
                <a:gd name="T50" fmla="*/ 774 w 1484"/>
                <a:gd name="T51" fmla="*/ 58 h 205"/>
                <a:gd name="T52" fmla="*/ 823 w 1484"/>
                <a:gd name="T53" fmla="*/ 58 h 205"/>
                <a:gd name="T54" fmla="*/ 841 w 1484"/>
                <a:gd name="T55" fmla="*/ 152 h 205"/>
                <a:gd name="T56" fmla="*/ 812 w 1484"/>
                <a:gd name="T57" fmla="*/ 143 h 205"/>
                <a:gd name="T58" fmla="*/ 906 w 1484"/>
                <a:gd name="T59" fmla="*/ 159 h 205"/>
                <a:gd name="T60" fmla="*/ 865 w 1484"/>
                <a:gd name="T61" fmla="*/ 160 h 205"/>
                <a:gd name="T62" fmla="*/ 906 w 1484"/>
                <a:gd name="T63" fmla="*/ 99 h 205"/>
                <a:gd name="T64" fmla="*/ 862 w 1484"/>
                <a:gd name="T65" fmla="*/ 72 h 205"/>
                <a:gd name="T66" fmla="*/ 928 w 1484"/>
                <a:gd name="T67" fmla="*/ 72 h 205"/>
                <a:gd name="T68" fmla="*/ 883 w 1484"/>
                <a:gd name="T69" fmla="*/ 144 h 205"/>
                <a:gd name="T70" fmla="*/ 972 w 1484"/>
                <a:gd name="T71" fmla="*/ 19 h 205"/>
                <a:gd name="T72" fmla="*/ 972 w 1484"/>
                <a:gd name="T73" fmla="*/ 58 h 205"/>
                <a:gd name="T74" fmla="*/ 1014 w 1484"/>
                <a:gd name="T75" fmla="*/ 78 h 205"/>
                <a:gd name="T76" fmla="*/ 1014 w 1484"/>
                <a:gd name="T77" fmla="*/ 62 h 205"/>
                <a:gd name="T78" fmla="*/ 1056 w 1484"/>
                <a:gd name="T79" fmla="*/ 61 h 205"/>
                <a:gd name="T80" fmla="*/ 1088 w 1484"/>
                <a:gd name="T81" fmla="*/ 159 h 205"/>
                <a:gd name="T82" fmla="*/ 1084 w 1484"/>
                <a:gd name="T83" fmla="*/ 58 h 205"/>
                <a:gd name="T84" fmla="*/ 1124 w 1484"/>
                <a:gd name="T85" fmla="*/ 78 h 205"/>
                <a:gd name="T86" fmla="*/ 1097 w 1484"/>
                <a:gd name="T87" fmla="*/ 163 h 205"/>
                <a:gd name="T88" fmla="*/ 1138 w 1484"/>
                <a:gd name="T89" fmla="*/ 72 h 205"/>
                <a:gd name="T90" fmla="*/ 1206 w 1484"/>
                <a:gd name="T91" fmla="*/ 72 h 205"/>
                <a:gd name="T92" fmla="*/ 1183 w 1484"/>
                <a:gd name="T93" fmla="*/ 145 h 205"/>
                <a:gd name="T94" fmla="*/ 1192 w 1484"/>
                <a:gd name="T95" fmla="*/ 163 h 205"/>
                <a:gd name="T96" fmla="*/ 1183 w 1484"/>
                <a:gd name="T97" fmla="*/ 76 h 205"/>
                <a:gd name="T98" fmla="*/ 1236 w 1484"/>
                <a:gd name="T99" fmla="*/ 161 h 205"/>
                <a:gd name="T100" fmla="*/ 1227 w 1484"/>
                <a:gd name="T101" fmla="*/ 69 h 205"/>
                <a:gd name="T102" fmla="*/ 1262 w 1484"/>
                <a:gd name="T103" fmla="*/ 58 h 205"/>
                <a:gd name="T104" fmla="*/ 1294 w 1484"/>
                <a:gd name="T105" fmla="*/ 163 h 205"/>
                <a:gd name="T106" fmla="*/ 1248 w 1484"/>
                <a:gd name="T107" fmla="*/ 86 h 205"/>
                <a:gd name="T108" fmla="*/ 1270 w 1484"/>
                <a:gd name="T109" fmla="*/ 142 h 205"/>
                <a:gd name="T110" fmla="*/ 1378 w 1484"/>
                <a:gd name="T111" fmla="*/ 2 h 205"/>
                <a:gd name="T112" fmla="*/ 1388 w 1484"/>
                <a:gd name="T113" fmla="*/ 70 h 205"/>
                <a:gd name="T114" fmla="*/ 1392 w 1484"/>
                <a:gd name="T115" fmla="*/ 93 h 205"/>
                <a:gd name="T116" fmla="*/ 1368 w 1484"/>
                <a:gd name="T117" fmla="*/ 21 h 205"/>
                <a:gd name="T118" fmla="*/ 1368 w 1484"/>
                <a:gd name="T119" fmla="*/ 21 h 205"/>
                <a:gd name="T120" fmla="*/ 1369 w 1484"/>
                <a:gd name="T121" fmla="*/ 142 h 205"/>
                <a:gd name="T122" fmla="*/ 1435 w 1484"/>
                <a:gd name="T123" fmla="*/ 161 h 205"/>
                <a:gd name="T124" fmla="*/ 1484 w 1484"/>
                <a:gd name="T125" fmla="*/ 5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4" h="205">
                  <a:moveTo>
                    <a:pt x="63" y="103"/>
                  </a:moveTo>
                  <a:lnTo>
                    <a:pt x="24" y="103"/>
                  </a:lnTo>
                  <a:lnTo>
                    <a:pt x="24" y="163"/>
                  </a:lnTo>
                  <a:lnTo>
                    <a:pt x="0" y="163"/>
                  </a:lnTo>
                  <a:lnTo>
                    <a:pt x="0" y="2"/>
                  </a:lnTo>
                  <a:lnTo>
                    <a:pt x="63" y="2"/>
                  </a:lnTo>
                  <a:lnTo>
                    <a:pt x="74" y="4"/>
                  </a:lnTo>
                  <a:lnTo>
                    <a:pt x="78" y="16"/>
                  </a:lnTo>
                  <a:lnTo>
                    <a:pt x="78" y="89"/>
                  </a:lnTo>
                  <a:lnTo>
                    <a:pt x="74" y="101"/>
                  </a:lnTo>
                  <a:lnTo>
                    <a:pt x="63" y="103"/>
                  </a:lnTo>
                  <a:close/>
                  <a:moveTo>
                    <a:pt x="53" y="21"/>
                  </a:moveTo>
                  <a:lnTo>
                    <a:pt x="24" y="21"/>
                  </a:lnTo>
                  <a:lnTo>
                    <a:pt x="24" y="83"/>
                  </a:lnTo>
                  <a:lnTo>
                    <a:pt x="53" y="83"/>
                  </a:lnTo>
                  <a:lnTo>
                    <a:pt x="53" y="21"/>
                  </a:lnTo>
                  <a:close/>
                  <a:moveTo>
                    <a:pt x="155" y="163"/>
                  </a:moveTo>
                  <a:lnTo>
                    <a:pt x="151" y="132"/>
                  </a:lnTo>
                  <a:lnTo>
                    <a:pt x="120" y="132"/>
                  </a:lnTo>
                  <a:lnTo>
                    <a:pt x="115" y="163"/>
                  </a:lnTo>
                  <a:lnTo>
                    <a:pt x="91" y="163"/>
                  </a:lnTo>
                  <a:lnTo>
                    <a:pt x="91" y="161"/>
                  </a:lnTo>
                  <a:lnTo>
                    <a:pt x="123" y="0"/>
                  </a:lnTo>
                  <a:lnTo>
                    <a:pt x="148" y="0"/>
                  </a:lnTo>
                  <a:lnTo>
                    <a:pt x="180" y="163"/>
                  </a:lnTo>
                  <a:lnTo>
                    <a:pt x="155" y="163"/>
                  </a:lnTo>
                  <a:close/>
                  <a:moveTo>
                    <a:pt x="135" y="39"/>
                  </a:moveTo>
                  <a:lnTo>
                    <a:pt x="123" y="111"/>
                  </a:lnTo>
                  <a:lnTo>
                    <a:pt x="147" y="111"/>
                  </a:lnTo>
                  <a:lnTo>
                    <a:pt x="135" y="39"/>
                  </a:lnTo>
                  <a:close/>
                  <a:moveTo>
                    <a:pt x="185" y="205"/>
                  </a:moveTo>
                  <a:lnTo>
                    <a:pt x="185" y="186"/>
                  </a:lnTo>
                  <a:lnTo>
                    <a:pt x="269" y="186"/>
                  </a:lnTo>
                  <a:lnTo>
                    <a:pt x="269" y="205"/>
                  </a:lnTo>
                  <a:lnTo>
                    <a:pt x="185" y="205"/>
                  </a:lnTo>
                  <a:close/>
                  <a:moveTo>
                    <a:pt x="280" y="44"/>
                  </a:moveTo>
                  <a:lnTo>
                    <a:pt x="280" y="19"/>
                  </a:lnTo>
                  <a:lnTo>
                    <a:pt x="304" y="19"/>
                  </a:lnTo>
                  <a:lnTo>
                    <a:pt x="304" y="44"/>
                  </a:lnTo>
                  <a:lnTo>
                    <a:pt x="280" y="44"/>
                  </a:lnTo>
                  <a:close/>
                  <a:moveTo>
                    <a:pt x="280" y="163"/>
                  </a:moveTo>
                  <a:lnTo>
                    <a:pt x="280" y="58"/>
                  </a:lnTo>
                  <a:lnTo>
                    <a:pt x="302" y="58"/>
                  </a:lnTo>
                  <a:lnTo>
                    <a:pt x="302" y="163"/>
                  </a:lnTo>
                  <a:lnTo>
                    <a:pt x="280" y="163"/>
                  </a:lnTo>
                  <a:close/>
                  <a:moveTo>
                    <a:pt x="374" y="163"/>
                  </a:moveTo>
                  <a:lnTo>
                    <a:pt x="334" y="163"/>
                  </a:lnTo>
                  <a:lnTo>
                    <a:pt x="325" y="159"/>
                  </a:lnTo>
                  <a:lnTo>
                    <a:pt x="321" y="149"/>
                  </a:lnTo>
                  <a:lnTo>
                    <a:pt x="321" y="127"/>
                  </a:lnTo>
                  <a:lnTo>
                    <a:pt x="343" y="127"/>
                  </a:lnTo>
                  <a:lnTo>
                    <a:pt x="343" y="144"/>
                  </a:lnTo>
                  <a:lnTo>
                    <a:pt x="364" y="144"/>
                  </a:lnTo>
                  <a:lnTo>
                    <a:pt x="364" y="128"/>
                  </a:lnTo>
                  <a:lnTo>
                    <a:pt x="328" y="107"/>
                  </a:lnTo>
                  <a:lnTo>
                    <a:pt x="322" y="102"/>
                  </a:lnTo>
                  <a:lnTo>
                    <a:pt x="321" y="95"/>
                  </a:lnTo>
                  <a:lnTo>
                    <a:pt x="321" y="72"/>
                  </a:lnTo>
                  <a:lnTo>
                    <a:pt x="325" y="61"/>
                  </a:lnTo>
                  <a:lnTo>
                    <a:pt x="334" y="58"/>
                  </a:lnTo>
                  <a:lnTo>
                    <a:pt x="374" y="58"/>
                  </a:lnTo>
                  <a:lnTo>
                    <a:pt x="383" y="61"/>
                  </a:lnTo>
                  <a:lnTo>
                    <a:pt x="387" y="72"/>
                  </a:lnTo>
                  <a:lnTo>
                    <a:pt x="387" y="91"/>
                  </a:lnTo>
                  <a:lnTo>
                    <a:pt x="364" y="91"/>
                  </a:lnTo>
                  <a:lnTo>
                    <a:pt x="364" y="76"/>
                  </a:lnTo>
                  <a:lnTo>
                    <a:pt x="343" y="76"/>
                  </a:lnTo>
                  <a:lnTo>
                    <a:pt x="343" y="91"/>
                  </a:lnTo>
                  <a:lnTo>
                    <a:pt x="380" y="112"/>
                  </a:lnTo>
                  <a:lnTo>
                    <a:pt x="386" y="116"/>
                  </a:lnTo>
                  <a:lnTo>
                    <a:pt x="387" y="123"/>
                  </a:lnTo>
                  <a:lnTo>
                    <a:pt x="387" y="149"/>
                  </a:lnTo>
                  <a:lnTo>
                    <a:pt x="384" y="159"/>
                  </a:lnTo>
                  <a:lnTo>
                    <a:pt x="374" y="163"/>
                  </a:lnTo>
                  <a:close/>
                  <a:moveTo>
                    <a:pt x="397" y="205"/>
                  </a:moveTo>
                  <a:lnTo>
                    <a:pt x="397" y="186"/>
                  </a:lnTo>
                  <a:lnTo>
                    <a:pt x="481" y="186"/>
                  </a:lnTo>
                  <a:lnTo>
                    <a:pt x="481" y="205"/>
                  </a:lnTo>
                  <a:lnTo>
                    <a:pt x="397" y="205"/>
                  </a:lnTo>
                  <a:close/>
                  <a:moveTo>
                    <a:pt x="556" y="103"/>
                  </a:moveTo>
                  <a:lnTo>
                    <a:pt x="516" y="103"/>
                  </a:lnTo>
                  <a:lnTo>
                    <a:pt x="516" y="163"/>
                  </a:lnTo>
                  <a:lnTo>
                    <a:pt x="493" y="163"/>
                  </a:lnTo>
                  <a:lnTo>
                    <a:pt x="493" y="2"/>
                  </a:lnTo>
                  <a:lnTo>
                    <a:pt x="556" y="2"/>
                  </a:lnTo>
                  <a:lnTo>
                    <a:pt x="566" y="4"/>
                  </a:lnTo>
                  <a:lnTo>
                    <a:pt x="570" y="16"/>
                  </a:lnTo>
                  <a:lnTo>
                    <a:pt x="570" y="89"/>
                  </a:lnTo>
                  <a:lnTo>
                    <a:pt x="566" y="101"/>
                  </a:lnTo>
                  <a:lnTo>
                    <a:pt x="556" y="103"/>
                  </a:lnTo>
                  <a:close/>
                  <a:moveTo>
                    <a:pt x="545" y="21"/>
                  </a:moveTo>
                  <a:lnTo>
                    <a:pt x="516" y="21"/>
                  </a:lnTo>
                  <a:lnTo>
                    <a:pt x="516" y="83"/>
                  </a:lnTo>
                  <a:lnTo>
                    <a:pt x="545" y="83"/>
                  </a:lnTo>
                  <a:lnTo>
                    <a:pt x="545" y="21"/>
                  </a:lnTo>
                  <a:close/>
                  <a:moveTo>
                    <a:pt x="647" y="163"/>
                  </a:moveTo>
                  <a:lnTo>
                    <a:pt x="621" y="87"/>
                  </a:lnTo>
                  <a:lnTo>
                    <a:pt x="621" y="83"/>
                  </a:lnTo>
                  <a:lnTo>
                    <a:pt x="621" y="73"/>
                  </a:lnTo>
                  <a:lnTo>
                    <a:pt x="644" y="73"/>
                  </a:lnTo>
                  <a:lnTo>
                    <a:pt x="644" y="21"/>
                  </a:lnTo>
                  <a:lnTo>
                    <a:pt x="614" y="21"/>
                  </a:lnTo>
                  <a:lnTo>
                    <a:pt x="614" y="163"/>
                  </a:lnTo>
                  <a:lnTo>
                    <a:pt x="589" y="163"/>
                  </a:lnTo>
                  <a:lnTo>
                    <a:pt x="589" y="2"/>
                  </a:lnTo>
                  <a:lnTo>
                    <a:pt x="654" y="2"/>
                  </a:lnTo>
                  <a:lnTo>
                    <a:pt x="664" y="4"/>
                  </a:lnTo>
                  <a:lnTo>
                    <a:pt x="668" y="16"/>
                  </a:lnTo>
                  <a:lnTo>
                    <a:pt x="668" y="74"/>
                  </a:lnTo>
                  <a:lnTo>
                    <a:pt x="667" y="83"/>
                  </a:lnTo>
                  <a:lnTo>
                    <a:pt x="662" y="87"/>
                  </a:lnTo>
                  <a:lnTo>
                    <a:pt x="655" y="89"/>
                  </a:lnTo>
                  <a:lnTo>
                    <a:pt x="646" y="89"/>
                  </a:lnTo>
                  <a:lnTo>
                    <a:pt x="672" y="163"/>
                  </a:lnTo>
                  <a:lnTo>
                    <a:pt x="647" y="163"/>
                  </a:lnTo>
                  <a:close/>
                  <a:moveTo>
                    <a:pt x="680" y="205"/>
                  </a:moveTo>
                  <a:lnTo>
                    <a:pt x="680" y="186"/>
                  </a:lnTo>
                  <a:lnTo>
                    <a:pt x="763" y="186"/>
                  </a:lnTo>
                  <a:lnTo>
                    <a:pt x="763" y="205"/>
                  </a:lnTo>
                  <a:lnTo>
                    <a:pt x="680" y="205"/>
                  </a:lnTo>
                  <a:close/>
                  <a:moveTo>
                    <a:pt x="833" y="159"/>
                  </a:moveTo>
                  <a:lnTo>
                    <a:pt x="825" y="161"/>
                  </a:lnTo>
                  <a:lnTo>
                    <a:pt x="813" y="163"/>
                  </a:lnTo>
                  <a:lnTo>
                    <a:pt x="811" y="163"/>
                  </a:lnTo>
                  <a:lnTo>
                    <a:pt x="805" y="163"/>
                  </a:lnTo>
                  <a:lnTo>
                    <a:pt x="800" y="163"/>
                  </a:lnTo>
                  <a:lnTo>
                    <a:pt x="798" y="163"/>
                  </a:lnTo>
                  <a:lnTo>
                    <a:pt x="798" y="201"/>
                  </a:lnTo>
                  <a:lnTo>
                    <a:pt x="774" y="201"/>
                  </a:lnTo>
                  <a:lnTo>
                    <a:pt x="774" y="58"/>
                  </a:lnTo>
                  <a:lnTo>
                    <a:pt x="798" y="58"/>
                  </a:lnTo>
                  <a:lnTo>
                    <a:pt x="798" y="62"/>
                  </a:lnTo>
                  <a:lnTo>
                    <a:pt x="805" y="61"/>
                  </a:lnTo>
                  <a:lnTo>
                    <a:pt x="813" y="60"/>
                  </a:lnTo>
                  <a:lnTo>
                    <a:pt x="823" y="58"/>
                  </a:lnTo>
                  <a:lnTo>
                    <a:pt x="831" y="58"/>
                  </a:lnTo>
                  <a:lnTo>
                    <a:pt x="840" y="61"/>
                  </a:lnTo>
                  <a:lnTo>
                    <a:pt x="842" y="70"/>
                  </a:lnTo>
                  <a:lnTo>
                    <a:pt x="842" y="142"/>
                  </a:lnTo>
                  <a:lnTo>
                    <a:pt x="841" y="152"/>
                  </a:lnTo>
                  <a:lnTo>
                    <a:pt x="833" y="159"/>
                  </a:lnTo>
                  <a:close/>
                  <a:moveTo>
                    <a:pt x="819" y="78"/>
                  </a:moveTo>
                  <a:lnTo>
                    <a:pt x="798" y="78"/>
                  </a:lnTo>
                  <a:lnTo>
                    <a:pt x="798" y="143"/>
                  </a:lnTo>
                  <a:lnTo>
                    <a:pt x="812" y="143"/>
                  </a:lnTo>
                  <a:lnTo>
                    <a:pt x="817" y="140"/>
                  </a:lnTo>
                  <a:lnTo>
                    <a:pt x="819" y="135"/>
                  </a:lnTo>
                  <a:lnTo>
                    <a:pt x="819" y="78"/>
                  </a:lnTo>
                  <a:close/>
                  <a:moveTo>
                    <a:pt x="906" y="163"/>
                  </a:moveTo>
                  <a:lnTo>
                    <a:pt x="906" y="159"/>
                  </a:lnTo>
                  <a:lnTo>
                    <a:pt x="898" y="160"/>
                  </a:lnTo>
                  <a:lnTo>
                    <a:pt x="890" y="161"/>
                  </a:lnTo>
                  <a:lnTo>
                    <a:pt x="881" y="163"/>
                  </a:lnTo>
                  <a:lnTo>
                    <a:pt x="874" y="163"/>
                  </a:lnTo>
                  <a:lnTo>
                    <a:pt x="865" y="160"/>
                  </a:lnTo>
                  <a:lnTo>
                    <a:pt x="861" y="149"/>
                  </a:lnTo>
                  <a:lnTo>
                    <a:pt x="861" y="112"/>
                  </a:lnTo>
                  <a:lnTo>
                    <a:pt x="865" y="103"/>
                  </a:lnTo>
                  <a:lnTo>
                    <a:pt x="874" y="99"/>
                  </a:lnTo>
                  <a:lnTo>
                    <a:pt x="906" y="99"/>
                  </a:lnTo>
                  <a:lnTo>
                    <a:pt x="906" y="76"/>
                  </a:lnTo>
                  <a:lnTo>
                    <a:pt x="883" y="76"/>
                  </a:lnTo>
                  <a:lnTo>
                    <a:pt x="883" y="90"/>
                  </a:lnTo>
                  <a:lnTo>
                    <a:pt x="862" y="90"/>
                  </a:lnTo>
                  <a:lnTo>
                    <a:pt x="862" y="72"/>
                  </a:lnTo>
                  <a:lnTo>
                    <a:pt x="866" y="61"/>
                  </a:lnTo>
                  <a:lnTo>
                    <a:pt x="875" y="58"/>
                  </a:lnTo>
                  <a:lnTo>
                    <a:pt x="916" y="58"/>
                  </a:lnTo>
                  <a:lnTo>
                    <a:pt x="926" y="61"/>
                  </a:lnTo>
                  <a:lnTo>
                    <a:pt x="928" y="72"/>
                  </a:lnTo>
                  <a:lnTo>
                    <a:pt x="928" y="163"/>
                  </a:lnTo>
                  <a:lnTo>
                    <a:pt x="906" y="163"/>
                  </a:lnTo>
                  <a:close/>
                  <a:moveTo>
                    <a:pt x="906" y="115"/>
                  </a:moveTo>
                  <a:lnTo>
                    <a:pt x="883" y="115"/>
                  </a:lnTo>
                  <a:lnTo>
                    <a:pt x="883" y="144"/>
                  </a:lnTo>
                  <a:lnTo>
                    <a:pt x="906" y="144"/>
                  </a:lnTo>
                  <a:lnTo>
                    <a:pt x="906" y="115"/>
                  </a:lnTo>
                  <a:close/>
                  <a:moveTo>
                    <a:pt x="948" y="44"/>
                  </a:moveTo>
                  <a:lnTo>
                    <a:pt x="948" y="19"/>
                  </a:lnTo>
                  <a:lnTo>
                    <a:pt x="972" y="19"/>
                  </a:lnTo>
                  <a:lnTo>
                    <a:pt x="972" y="44"/>
                  </a:lnTo>
                  <a:lnTo>
                    <a:pt x="948" y="44"/>
                  </a:lnTo>
                  <a:close/>
                  <a:moveTo>
                    <a:pt x="948" y="163"/>
                  </a:moveTo>
                  <a:lnTo>
                    <a:pt x="948" y="58"/>
                  </a:lnTo>
                  <a:lnTo>
                    <a:pt x="972" y="58"/>
                  </a:lnTo>
                  <a:lnTo>
                    <a:pt x="972" y="163"/>
                  </a:lnTo>
                  <a:lnTo>
                    <a:pt x="948" y="163"/>
                  </a:lnTo>
                  <a:close/>
                  <a:moveTo>
                    <a:pt x="1037" y="163"/>
                  </a:moveTo>
                  <a:lnTo>
                    <a:pt x="1037" y="78"/>
                  </a:lnTo>
                  <a:lnTo>
                    <a:pt x="1014" y="78"/>
                  </a:lnTo>
                  <a:lnTo>
                    <a:pt x="1014" y="163"/>
                  </a:lnTo>
                  <a:lnTo>
                    <a:pt x="990" y="163"/>
                  </a:lnTo>
                  <a:lnTo>
                    <a:pt x="990" y="58"/>
                  </a:lnTo>
                  <a:lnTo>
                    <a:pt x="1014" y="58"/>
                  </a:lnTo>
                  <a:lnTo>
                    <a:pt x="1014" y="62"/>
                  </a:lnTo>
                  <a:lnTo>
                    <a:pt x="1022" y="61"/>
                  </a:lnTo>
                  <a:lnTo>
                    <a:pt x="1030" y="60"/>
                  </a:lnTo>
                  <a:lnTo>
                    <a:pt x="1039" y="58"/>
                  </a:lnTo>
                  <a:lnTo>
                    <a:pt x="1047" y="58"/>
                  </a:lnTo>
                  <a:lnTo>
                    <a:pt x="1056" y="61"/>
                  </a:lnTo>
                  <a:lnTo>
                    <a:pt x="1060" y="70"/>
                  </a:lnTo>
                  <a:lnTo>
                    <a:pt x="1060" y="163"/>
                  </a:lnTo>
                  <a:lnTo>
                    <a:pt x="1037" y="163"/>
                  </a:lnTo>
                  <a:close/>
                  <a:moveTo>
                    <a:pt x="1097" y="163"/>
                  </a:moveTo>
                  <a:lnTo>
                    <a:pt x="1088" y="159"/>
                  </a:lnTo>
                  <a:lnTo>
                    <a:pt x="1084" y="149"/>
                  </a:lnTo>
                  <a:lnTo>
                    <a:pt x="1084" y="78"/>
                  </a:lnTo>
                  <a:lnTo>
                    <a:pt x="1073" y="78"/>
                  </a:lnTo>
                  <a:lnTo>
                    <a:pt x="1073" y="58"/>
                  </a:lnTo>
                  <a:lnTo>
                    <a:pt x="1084" y="58"/>
                  </a:lnTo>
                  <a:lnTo>
                    <a:pt x="1084" y="29"/>
                  </a:lnTo>
                  <a:lnTo>
                    <a:pt x="1108" y="29"/>
                  </a:lnTo>
                  <a:lnTo>
                    <a:pt x="1108" y="58"/>
                  </a:lnTo>
                  <a:lnTo>
                    <a:pt x="1124" y="58"/>
                  </a:lnTo>
                  <a:lnTo>
                    <a:pt x="1124" y="78"/>
                  </a:lnTo>
                  <a:lnTo>
                    <a:pt x="1108" y="78"/>
                  </a:lnTo>
                  <a:lnTo>
                    <a:pt x="1108" y="143"/>
                  </a:lnTo>
                  <a:lnTo>
                    <a:pt x="1124" y="143"/>
                  </a:lnTo>
                  <a:lnTo>
                    <a:pt x="1124" y="163"/>
                  </a:lnTo>
                  <a:lnTo>
                    <a:pt x="1097" y="163"/>
                  </a:lnTo>
                  <a:close/>
                  <a:moveTo>
                    <a:pt x="1192" y="163"/>
                  </a:moveTo>
                  <a:lnTo>
                    <a:pt x="1151" y="163"/>
                  </a:lnTo>
                  <a:lnTo>
                    <a:pt x="1141" y="159"/>
                  </a:lnTo>
                  <a:lnTo>
                    <a:pt x="1138" y="149"/>
                  </a:lnTo>
                  <a:lnTo>
                    <a:pt x="1138" y="72"/>
                  </a:lnTo>
                  <a:lnTo>
                    <a:pt x="1141" y="61"/>
                  </a:lnTo>
                  <a:lnTo>
                    <a:pt x="1151" y="58"/>
                  </a:lnTo>
                  <a:lnTo>
                    <a:pt x="1192" y="58"/>
                  </a:lnTo>
                  <a:lnTo>
                    <a:pt x="1202" y="61"/>
                  </a:lnTo>
                  <a:lnTo>
                    <a:pt x="1206" y="72"/>
                  </a:lnTo>
                  <a:lnTo>
                    <a:pt x="1206" y="110"/>
                  </a:lnTo>
                  <a:lnTo>
                    <a:pt x="1199" y="116"/>
                  </a:lnTo>
                  <a:lnTo>
                    <a:pt x="1161" y="116"/>
                  </a:lnTo>
                  <a:lnTo>
                    <a:pt x="1161" y="145"/>
                  </a:lnTo>
                  <a:lnTo>
                    <a:pt x="1183" y="145"/>
                  </a:lnTo>
                  <a:lnTo>
                    <a:pt x="1183" y="128"/>
                  </a:lnTo>
                  <a:lnTo>
                    <a:pt x="1206" y="128"/>
                  </a:lnTo>
                  <a:lnTo>
                    <a:pt x="1206" y="149"/>
                  </a:lnTo>
                  <a:lnTo>
                    <a:pt x="1202" y="159"/>
                  </a:lnTo>
                  <a:lnTo>
                    <a:pt x="1192" y="163"/>
                  </a:lnTo>
                  <a:close/>
                  <a:moveTo>
                    <a:pt x="1183" y="76"/>
                  </a:moveTo>
                  <a:lnTo>
                    <a:pt x="1161" y="76"/>
                  </a:lnTo>
                  <a:lnTo>
                    <a:pt x="1161" y="101"/>
                  </a:lnTo>
                  <a:lnTo>
                    <a:pt x="1183" y="101"/>
                  </a:lnTo>
                  <a:lnTo>
                    <a:pt x="1183" y="76"/>
                  </a:lnTo>
                  <a:close/>
                  <a:moveTo>
                    <a:pt x="1270" y="163"/>
                  </a:moveTo>
                  <a:lnTo>
                    <a:pt x="1270" y="159"/>
                  </a:lnTo>
                  <a:lnTo>
                    <a:pt x="1252" y="161"/>
                  </a:lnTo>
                  <a:lnTo>
                    <a:pt x="1244" y="163"/>
                  </a:lnTo>
                  <a:lnTo>
                    <a:pt x="1236" y="161"/>
                  </a:lnTo>
                  <a:lnTo>
                    <a:pt x="1229" y="157"/>
                  </a:lnTo>
                  <a:lnTo>
                    <a:pt x="1225" y="152"/>
                  </a:lnTo>
                  <a:lnTo>
                    <a:pt x="1224" y="144"/>
                  </a:lnTo>
                  <a:lnTo>
                    <a:pt x="1224" y="79"/>
                  </a:lnTo>
                  <a:lnTo>
                    <a:pt x="1227" y="69"/>
                  </a:lnTo>
                  <a:lnTo>
                    <a:pt x="1233" y="61"/>
                  </a:lnTo>
                  <a:lnTo>
                    <a:pt x="1241" y="58"/>
                  </a:lnTo>
                  <a:lnTo>
                    <a:pt x="1253" y="58"/>
                  </a:lnTo>
                  <a:lnTo>
                    <a:pt x="1257" y="58"/>
                  </a:lnTo>
                  <a:lnTo>
                    <a:pt x="1262" y="58"/>
                  </a:lnTo>
                  <a:lnTo>
                    <a:pt x="1268" y="58"/>
                  </a:lnTo>
                  <a:lnTo>
                    <a:pt x="1270" y="58"/>
                  </a:lnTo>
                  <a:lnTo>
                    <a:pt x="1270" y="2"/>
                  </a:lnTo>
                  <a:lnTo>
                    <a:pt x="1294" y="2"/>
                  </a:lnTo>
                  <a:lnTo>
                    <a:pt x="1294" y="163"/>
                  </a:lnTo>
                  <a:lnTo>
                    <a:pt x="1270" y="163"/>
                  </a:lnTo>
                  <a:close/>
                  <a:moveTo>
                    <a:pt x="1270" y="78"/>
                  </a:moveTo>
                  <a:lnTo>
                    <a:pt x="1256" y="78"/>
                  </a:lnTo>
                  <a:lnTo>
                    <a:pt x="1250" y="79"/>
                  </a:lnTo>
                  <a:lnTo>
                    <a:pt x="1248" y="86"/>
                  </a:lnTo>
                  <a:lnTo>
                    <a:pt x="1248" y="135"/>
                  </a:lnTo>
                  <a:lnTo>
                    <a:pt x="1249" y="142"/>
                  </a:lnTo>
                  <a:lnTo>
                    <a:pt x="1256" y="143"/>
                  </a:lnTo>
                  <a:lnTo>
                    <a:pt x="1260" y="143"/>
                  </a:lnTo>
                  <a:lnTo>
                    <a:pt x="1270" y="142"/>
                  </a:lnTo>
                  <a:lnTo>
                    <a:pt x="1270" y="78"/>
                  </a:lnTo>
                  <a:close/>
                  <a:moveTo>
                    <a:pt x="1378" y="163"/>
                  </a:moveTo>
                  <a:lnTo>
                    <a:pt x="1314" y="163"/>
                  </a:lnTo>
                  <a:lnTo>
                    <a:pt x="1314" y="2"/>
                  </a:lnTo>
                  <a:lnTo>
                    <a:pt x="1378" y="2"/>
                  </a:lnTo>
                  <a:lnTo>
                    <a:pt x="1389" y="4"/>
                  </a:lnTo>
                  <a:lnTo>
                    <a:pt x="1393" y="16"/>
                  </a:lnTo>
                  <a:lnTo>
                    <a:pt x="1393" y="57"/>
                  </a:lnTo>
                  <a:lnTo>
                    <a:pt x="1392" y="65"/>
                  </a:lnTo>
                  <a:lnTo>
                    <a:pt x="1388" y="70"/>
                  </a:lnTo>
                  <a:lnTo>
                    <a:pt x="1384" y="73"/>
                  </a:lnTo>
                  <a:lnTo>
                    <a:pt x="1375" y="78"/>
                  </a:lnTo>
                  <a:lnTo>
                    <a:pt x="1384" y="83"/>
                  </a:lnTo>
                  <a:lnTo>
                    <a:pt x="1388" y="86"/>
                  </a:lnTo>
                  <a:lnTo>
                    <a:pt x="1392" y="93"/>
                  </a:lnTo>
                  <a:lnTo>
                    <a:pt x="1393" y="99"/>
                  </a:lnTo>
                  <a:lnTo>
                    <a:pt x="1393" y="148"/>
                  </a:lnTo>
                  <a:lnTo>
                    <a:pt x="1389" y="159"/>
                  </a:lnTo>
                  <a:lnTo>
                    <a:pt x="1378" y="163"/>
                  </a:lnTo>
                  <a:close/>
                  <a:moveTo>
                    <a:pt x="1368" y="21"/>
                  </a:moveTo>
                  <a:lnTo>
                    <a:pt x="1339" y="21"/>
                  </a:lnTo>
                  <a:lnTo>
                    <a:pt x="1339" y="69"/>
                  </a:lnTo>
                  <a:lnTo>
                    <a:pt x="1357" y="69"/>
                  </a:lnTo>
                  <a:lnTo>
                    <a:pt x="1368" y="61"/>
                  </a:lnTo>
                  <a:lnTo>
                    <a:pt x="1368" y="21"/>
                  </a:lnTo>
                  <a:close/>
                  <a:moveTo>
                    <a:pt x="1369" y="97"/>
                  </a:moveTo>
                  <a:lnTo>
                    <a:pt x="1357" y="89"/>
                  </a:lnTo>
                  <a:lnTo>
                    <a:pt x="1339" y="89"/>
                  </a:lnTo>
                  <a:lnTo>
                    <a:pt x="1339" y="142"/>
                  </a:lnTo>
                  <a:lnTo>
                    <a:pt x="1369" y="142"/>
                  </a:lnTo>
                  <a:lnTo>
                    <a:pt x="1369" y="97"/>
                  </a:lnTo>
                  <a:close/>
                  <a:moveTo>
                    <a:pt x="1458" y="161"/>
                  </a:moveTo>
                  <a:lnTo>
                    <a:pt x="1448" y="201"/>
                  </a:lnTo>
                  <a:lnTo>
                    <a:pt x="1423" y="201"/>
                  </a:lnTo>
                  <a:lnTo>
                    <a:pt x="1435" y="161"/>
                  </a:lnTo>
                  <a:lnTo>
                    <a:pt x="1409" y="58"/>
                  </a:lnTo>
                  <a:lnTo>
                    <a:pt x="1433" y="58"/>
                  </a:lnTo>
                  <a:lnTo>
                    <a:pt x="1446" y="127"/>
                  </a:lnTo>
                  <a:lnTo>
                    <a:pt x="1460" y="58"/>
                  </a:lnTo>
                  <a:lnTo>
                    <a:pt x="1484" y="58"/>
                  </a:lnTo>
                  <a:lnTo>
                    <a:pt x="1458" y="1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8"/>
          <p:cNvGrpSpPr>
            <a:grpSpLocks/>
          </p:cNvGrpSpPr>
          <p:nvPr/>
        </p:nvGrpSpPr>
        <p:grpSpPr bwMode="auto">
          <a:xfrm>
            <a:off x="5940152" y="3575496"/>
            <a:ext cx="2044898" cy="1437680"/>
            <a:chOff x="0" y="0"/>
            <a:chExt cx="229" cy="161"/>
          </a:xfrm>
        </p:grpSpPr>
        <p:sp>
          <p:nvSpPr>
            <p:cNvPr id="43" name="Rectangle 9"/>
            <p:cNvSpPr>
              <a:spLocks/>
            </p:cNvSpPr>
            <p:nvPr/>
          </p:nvSpPr>
          <p:spPr bwMode="auto">
            <a:xfrm>
              <a:off x="18" y="13"/>
              <a:ext cx="193" cy="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All changes are implemented as </a:t>
              </a:r>
              <a:r>
                <a:rPr lang="en-US" sz="15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extensions</a:t>
              </a:r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to the existing model.</a:t>
              </a:r>
              <a:endParaRPr lang="en-US"/>
            </a:p>
          </p:txBody>
        </p:sp>
        <p:pic>
          <p:nvPicPr>
            <p:cNvPr id="44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967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11744"/>
            <a:ext cx="6806580" cy="344413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400" dirty="0" err="1" smtClean="0"/>
              <a:t>Extended</a:t>
            </a:r>
            <a:r>
              <a:rPr lang="sv-SE" sz="4400" dirty="0" smtClean="0"/>
              <a:t> Implementation</a:t>
            </a:r>
            <a:endParaRPr lang="en-US" sz="4400" dirty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39552" y="3631356"/>
            <a:ext cx="1705570" cy="1669852"/>
            <a:chOff x="0" y="0"/>
            <a:chExt cx="191" cy="187"/>
          </a:xfrm>
        </p:grpSpPr>
        <p:sp>
          <p:nvSpPr>
            <p:cNvPr id="6" name="Rectangle 9"/>
            <p:cNvSpPr>
              <a:spLocks/>
            </p:cNvSpPr>
            <p:nvPr/>
          </p:nvSpPr>
          <p:spPr bwMode="auto">
            <a:xfrm>
              <a:off x="18" y="13"/>
              <a:ext cx="155" cy="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Extensions to the model result only in </a:t>
              </a:r>
              <a:r>
                <a:rPr lang="en-US" sz="15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new</a:t>
              </a:r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tables in the database.</a:t>
              </a:r>
              <a:endParaRPr lang="en-US"/>
            </a:p>
          </p:txBody>
        </p:sp>
        <p:pic>
          <p:nvPicPr>
            <p:cNvPr id="7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1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9431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eraclitu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3064" y="1"/>
            <a:ext cx="91770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/>
          </p:cNvSpPr>
          <p:nvPr/>
        </p:nvSpPr>
        <p:spPr bwMode="auto">
          <a:xfrm>
            <a:off x="8826996" y="6465094"/>
            <a:ext cx="160734" cy="25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fld id="{56581C3B-6E16-4541-B268-73A5DF3325C5}" type="slidenum">
              <a:rPr lang="en-US" sz="1300"/>
              <a:pPr/>
              <a:t>2</a:t>
            </a:fld>
            <a:endParaRPr lang="en-US"/>
          </a:p>
        </p:txBody>
      </p:sp>
      <p:sp>
        <p:nvSpPr>
          <p:cNvPr id="4100" name="AutoShape 4"/>
          <p:cNvSpPr>
            <a:spLocks/>
          </p:cNvSpPr>
          <p:nvPr/>
        </p:nvSpPr>
        <p:spPr bwMode="auto">
          <a:xfrm>
            <a:off x="5271865" y="303610"/>
            <a:ext cx="2997026" cy="20906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7046" y="0"/>
                </a:moveTo>
                <a:cubicBezTo>
                  <a:pt x="4347" y="0"/>
                  <a:pt x="2160" y="3134"/>
                  <a:pt x="2160" y="7002"/>
                </a:cubicBezTo>
                <a:lnTo>
                  <a:pt x="2160" y="10801"/>
                </a:lnTo>
                <a:cubicBezTo>
                  <a:pt x="2160" y="12901"/>
                  <a:pt x="2808" y="14778"/>
                  <a:pt x="3829" y="16062"/>
                </a:cubicBezTo>
                <a:lnTo>
                  <a:pt x="0" y="21600"/>
                </a:lnTo>
                <a:lnTo>
                  <a:pt x="5453" y="17414"/>
                </a:lnTo>
                <a:cubicBezTo>
                  <a:pt x="5953" y="17662"/>
                  <a:pt x="6487" y="17803"/>
                  <a:pt x="7046" y="17803"/>
                </a:cubicBezTo>
                <a:lnTo>
                  <a:pt x="16713" y="17803"/>
                </a:lnTo>
                <a:cubicBezTo>
                  <a:pt x="19412" y="17803"/>
                  <a:pt x="21600" y="14668"/>
                  <a:pt x="21600" y="10801"/>
                </a:cubicBezTo>
                <a:lnTo>
                  <a:pt x="21600" y="7002"/>
                </a:lnTo>
                <a:cubicBezTo>
                  <a:pt x="21600" y="3134"/>
                  <a:pt x="19412" y="0"/>
                  <a:pt x="16713" y="0"/>
                </a:cubicBezTo>
                <a:lnTo>
                  <a:pt x="7046" y="0"/>
                </a:lnTo>
                <a:close/>
              </a:path>
            </a:pathLst>
          </a:custGeom>
          <a:solidFill>
            <a:srgbClr val="2D2A2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>
            <a:outerShdw blurRad="381000" dist="76200" dir="5400000" algn="ctr" rotWithShape="0">
              <a:srgbClr val="000000">
                <a:alpha val="50000"/>
              </a:srgbClr>
            </a:outerShdw>
          </a:effectLst>
        </p:spPr>
        <p:txBody>
          <a:bodyPr lIns="0" tIns="216000" rIns="0" bIns="0" anchor="t"/>
          <a:lstStyle/>
          <a:p>
            <a:pPr algn="ctr"/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Helvetica" charset="0"/>
                <a:cs typeface="Helvetica" charset="0"/>
                <a:sym typeface="Helvetica" charset="0"/>
              </a:rPr>
              <a:t>The only constant is change.</a:t>
            </a:r>
            <a:endParaRPr lang="en-US" sz="1600" dirty="0"/>
          </a:p>
        </p:txBody>
      </p:sp>
      <p:sp>
        <p:nvSpPr>
          <p:cNvPr id="4101" name="Rectangle 5"/>
          <p:cNvSpPr>
            <a:spLocks/>
          </p:cNvSpPr>
          <p:nvPr/>
        </p:nvSpPr>
        <p:spPr bwMode="auto">
          <a:xfrm>
            <a:off x="1150814" y="4973836"/>
            <a:ext cx="1851794" cy="88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3000" i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Heraclitus</a:t>
            </a:r>
          </a:p>
          <a:p>
            <a:r>
              <a:rPr lang="en-US" sz="2400">
                <a:latin typeface="Helvetica" charset="0"/>
                <a:ea typeface="Helvetica" charset="0"/>
                <a:cs typeface="Helvetica" charset="0"/>
                <a:sym typeface="Helvetica" charset="0"/>
              </a:rPr>
              <a:t>~ 500 B.C.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073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329137" cy="3877815"/>
          </a:xfrm>
        </p:spPr>
        <p:txBody>
          <a:bodyPr/>
          <a:lstStyle/>
          <a:p>
            <a:r>
              <a:rPr lang="en-US" dirty="0"/>
              <a:t>Structural changes do not affect the existing model in </a:t>
            </a:r>
            <a:r>
              <a:rPr lang="en-US" i="1" dirty="0"/>
              <a:t>any</a:t>
            </a:r>
            <a:r>
              <a:rPr lang="en-US" dirty="0"/>
              <a:t> way.</a:t>
            </a:r>
          </a:p>
          <a:p>
            <a:r>
              <a:rPr lang="en-US" dirty="0"/>
              <a:t>Upgrading a database to implement such changes only result in new tables being created, therefore it can be done online and almost instantaneously.</a:t>
            </a:r>
          </a:p>
          <a:p>
            <a:r>
              <a:rPr lang="en-US" dirty="0"/>
              <a:t>As a result, version </a:t>
            </a:r>
            <a:r>
              <a:rPr lang="en-US" i="1" dirty="0"/>
              <a:t>n</a:t>
            </a:r>
            <a:r>
              <a:rPr lang="en-US" dirty="0"/>
              <a:t> of an application is guaranteed to continue to run on any later version </a:t>
            </a:r>
            <a:r>
              <a:rPr lang="en-US" i="1" dirty="0"/>
              <a:t>(n+1) </a:t>
            </a:r>
            <a:r>
              <a:rPr lang="en-US" dirty="0"/>
              <a:t>of the database.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400" dirty="0" smtClean="0"/>
              <a:t>Non-</a:t>
            </a:r>
            <a:r>
              <a:rPr lang="sv-SE" sz="4400" dirty="0" err="1" smtClean="0"/>
              <a:t>destructive</a:t>
            </a:r>
            <a:r>
              <a:rPr lang="sv-SE" sz="4400" dirty="0" smtClean="0"/>
              <a:t> Evolution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493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400" dirty="0" err="1" smtClean="0"/>
              <a:t>Bitemporal</a:t>
            </a:r>
            <a:r>
              <a:rPr lang="sv-SE" sz="4400" dirty="0" smtClean="0"/>
              <a:t> Implementation</a:t>
            </a:r>
            <a:endParaRPr lang="en-US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656" y="2215033"/>
            <a:ext cx="6551120" cy="3878263"/>
          </a:xfrm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045792" y="1628800"/>
            <a:ext cx="2750344" cy="741164"/>
            <a:chOff x="0" y="0"/>
            <a:chExt cx="308" cy="83"/>
          </a:xfrm>
        </p:grpSpPr>
        <p:sp>
          <p:nvSpPr>
            <p:cNvPr id="8" name="Rectangle 9"/>
            <p:cNvSpPr>
              <a:spLocks/>
            </p:cNvSpPr>
            <p:nvPr/>
          </p:nvSpPr>
          <p:spPr bwMode="auto">
            <a:xfrm>
              <a:off x="18" y="13"/>
              <a:ext cx="272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Identities are </a:t>
              </a:r>
              <a:r>
                <a:rPr lang="en-US" sz="15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immutable.</a:t>
              </a:r>
              <a:endParaRPr lang="en-US"/>
            </a:p>
          </p:txBody>
        </p:sp>
        <p:pic>
          <p:nvPicPr>
            <p:cNvPr id="9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8" cy="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32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57129" cy="3877815"/>
          </a:xfrm>
        </p:spPr>
        <p:txBody>
          <a:bodyPr/>
          <a:lstStyle/>
          <a:p>
            <a:r>
              <a:rPr lang="en-US" dirty="0"/>
              <a:t>Thanks to the structural separation of </a:t>
            </a:r>
            <a:r>
              <a:rPr lang="en-US" i="1" dirty="0"/>
              <a:t>mutable</a:t>
            </a:r>
            <a:r>
              <a:rPr lang="en-US" dirty="0"/>
              <a:t> and </a:t>
            </a:r>
            <a:r>
              <a:rPr lang="en-US" i="1" dirty="0"/>
              <a:t>immutable</a:t>
            </a:r>
            <a:r>
              <a:rPr lang="en-US" dirty="0"/>
              <a:t> content (a mutable always references an immutable) changes in any one table become </a:t>
            </a:r>
            <a:r>
              <a:rPr lang="en-US" i="1" dirty="0"/>
              <a:t>temporally independent </a:t>
            </a:r>
            <a:r>
              <a:rPr lang="en-US" dirty="0"/>
              <a:t>of those in all others.</a:t>
            </a:r>
          </a:p>
          <a:p>
            <a:r>
              <a:rPr lang="en-US" dirty="0"/>
              <a:t>Anchors and knots have immutable content in Anchor Modeling. Ties and attributes are mutable both over changing and recording time.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smtClean="0"/>
              <a:t>Temporal </a:t>
            </a:r>
            <a:r>
              <a:rPr lang="sv-SE" sz="4800" dirty="0" err="1" smtClean="0"/>
              <a:t>Independence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132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401145" cy="3877815"/>
          </a:xfrm>
        </p:spPr>
        <p:txBody>
          <a:bodyPr/>
          <a:lstStyle/>
          <a:p>
            <a:r>
              <a:rPr lang="en-US" dirty="0"/>
              <a:t>For every fixed point in </a:t>
            </a:r>
            <a:r>
              <a:rPr lang="en-US" dirty="0" err="1"/>
              <a:t>bitemporal</a:t>
            </a:r>
            <a:r>
              <a:rPr lang="en-US" dirty="0"/>
              <a:t> time: </a:t>
            </a:r>
            <a:br>
              <a:rPr lang="en-US" dirty="0"/>
            </a:br>
            <a:r>
              <a:rPr lang="en-US" i="1" dirty="0"/>
              <a:t>(point-in-changing-time, point-in-recording-time)</a:t>
            </a:r>
            <a:br>
              <a:rPr lang="en-US" i="1" dirty="0"/>
            </a:br>
            <a:r>
              <a:rPr lang="en-US" dirty="0"/>
              <a:t>the model behaves as if it was wholly immutable and with complete “normal” referential integrity. </a:t>
            </a:r>
          </a:p>
          <a:p>
            <a:r>
              <a:rPr lang="en-US" dirty="0"/>
              <a:t>Given two points, </a:t>
            </a:r>
            <a:r>
              <a:rPr lang="en-US" i="1" dirty="0" smtClean="0"/>
              <a:t>past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i="1" dirty="0" smtClean="0"/>
              <a:t>present</a:t>
            </a:r>
            <a:r>
              <a:rPr lang="en-US" dirty="0" smtClean="0"/>
              <a:t>, </a:t>
            </a:r>
            <a:r>
              <a:rPr lang="en-US" dirty="0"/>
              <a:t>past identities will still exist in the </a:t>
            </a:r>
            <a:r>
              <a:rPr lang="en-US" dirty="0" smtClean="0"/>
              <a:t>present due to immutability. </a:t>
            </a:r>
            <a:r>
              <a:rPr lang="en-US" dirty="0"/>
              <a:t>Therefore any RI in the past will also satisfy RI in the present, yielding complete </a:t>
            </a:r>
            <a:r>
              <a:rPr lang="en-US" dirty="0" smtClean="0"/>
              <a:t>temporal RI.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000" dirty="0" smtClean="0"/>
              <a:t>Temporal </a:t>
            </a:r>
            <a:r>
              <a:rPr lang="sv-SE" sz="4000" dirty="0" err="1" smtClean="0"/>
              <a:t>Referential</a:t>
            </a:r>
            <a:r>
              <a:rPr lang="sv-SE" sz="4000" dirty="0" smtClean="0"/>
              <a:t> </a:t>
            </a:r>
            <a:r>
              <a:rPr lang="sv-SE" sz="4000" dirty="0" err="1" smtClean="0"/>
              <a:t>Integrity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51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29200" cy="3877815"/>
          </a:xfrm>
        </p:spPr>
        <p:txBody>
          <a:bodyPr/>
          <a:lstStyle/>
          <a:p>
            <a:r>
              <a:rPr lang="en-US" i="1" dirty="0"/>
              <a:t>TEI</a:t>
            </a:r>
            <a:r>
              <a:rPr lang="en-US" dirty="0"/>
              <a:t> ensures temporal consistency for attribute and tie values, such that values undergoing evolution cannot overlap if plotted on a timeline </a:t>
            </a:r>
            <a:r>
              <a:rPr lang="en-US" sz="2000" dirty="0"/>
              <a:t>(uniqueness over time).</a:t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/>
              <a:t>6NF attributes and ties reside in their own tables and TEI can be ensured for changed, recorded, and erased values using simple table constraints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400" dirty="0" smtClean="0"/>
              <a:t>Temporal </a:t>
            </a:r>
            <a:r>
              <a:rPr lang="sv-SE" sz="4400" dirty="0" err="1" smtClean="0"/>
              <a:t>Entity</a:t>
            </a:r>
            <a:r>
              <a:rPr lang="sv-SE" sz="4400" dirty="0" smtClean="0"/>
              <a:t> </a:t>
            </a:r>
            <a:r>
              <a:rPr lang="sv-SE" sz="4400" dirty="0" err="1" smtClean="0"/>
              <a:t>Integrity</a:t>
            </a:r>
            <a:endParaRPr lang="en-US" sz="4400" dirty="0"/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1001435" y="4280831"/>
            <a:ext cx="6807771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2568595" y="4204929"/>
            <a:ext cx="0" cy="150688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6" name="Rectangle 10"/>
          <p:cNvSpPr>
            <a:spLocks/>
          </p:cNvSpPr>
          <p:nvPr/>
        </p:nvSpPr>
        <p:spPr bwMode="auto">
          <a:xfrm>
            <a:off x="2295124" y="4326596"/>
            <a:ext cx="556989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1939</a:t>
            </a:r>
            <a:endParaRPr lang="en-US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5327868" y="4201580"/>
            <a:ext cx="0" cy="150689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8" name="Rectangle 12"/>
          <p:cNvSpPr>
            <a:spLocks/>
          </p:cNvSpPr>
          <p:nvPr/>
        </p:nvSpPr>
        <p:spPr bwMode="auto">
          <a:xfrm>
            <a:off x="5051048" y="4326596"/>
            <a:ext cx="55699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1945</a:t>
            </a:r>
            <a:endParaRPr lang="en-US"/>
          </a:p>
        </p:txBody>
      </p:sp>
      <p:sp>
        <p:nvSpPr>
          <p:cNvPr id="9" name="Rectangle 13"/>
          <p:cNvSpPr>
            <a:spLocks/>
          </p:cNvSpPr>
          <p:nvPr/>
        </p:nvSpPr>
        <p:spPr bwMode="auto">
          <a:xfrm>
            <a:off x="1300580" y="3889041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0" name="Rectangle 14"/>
          <p:cNvSpPr>
            <a:spLocks/>
          </p:cNvSpPr>
          <p:nvPr/>
        </p:nvSpPr>
        <p:spPr bwMode="auto">
          <a:xfrm>
            <a:off x="3183628" y="3889041"/>
            <a:ext cx="186742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 Museum</a:t>
            </a:r>
            <a:endParaRPr lang="en-US" dirty="0"/>
          </a:p>
        </p:txBody>
      </p:sp>
      <p:sp>
        <p:nvSpPr>
          <p:cNvPr id="11" name="Rectangle 15"/>
          <p:cNvSpPr>
            <a:spLocks/>
          </p:cNvSpPr>
          <p:nvPr/>
        </p:nvSpPr>
        <p:spPr bwMode="auto">
          <a:xfrm>
            <a:off x="6211908" y="3889041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2" name="Rectangle 16"/>
          <p:cNvSpPr>
            <a:spLocks/>
          </p:cNvSpPr>
          <p:nvPr/>
        </p:nvSpPr>
        <p:spPr bwMode="auto">
          <a:xfrm>
            <a:off x="6444208" y="4326596"/>
            <a:ext cx="1703387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i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changing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9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329137" cy="3877815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1800" dirty="0" smtClean="0"/>
              <a:t>A </a:t>
            </a:r>
            <a:r>
              <a:rPr lang="en-US" sz="1800" i="1" dirty="0"/>
              <a:t>restatement</a:t>
            </a:r>
            <a:r>
              <a:rPr lang="en-US" sz="1800" dirty="0"/>
              <a:t> is a temporal no-op, desirable when information can arrive out-of-changing-time order and its source can be trusted. Restatements can be allowed or prevented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individually </a:t>
            </a:r>
            <a:r>
              <a:rPr lang="en-US" sz="1800" dirty="0"/>
              <a:t>on </a:t>
            </a:r>
            <a:r>
              <a:rPr lang="en-US" sz="1800" dirty="0" err="1"/>
              <a:t>historized</a:t>
            </a:r>
            <a:r>
              <a:rPr lang="en-US" sz="1800" dirty="0"/>
              <a:t> attributes and ties.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err="1" smtClean="0"/>
              <a:t>Restatement</a:t>
            </a:r>
            <a:r>
              <a:rPr lang="sv-SE" sz="4800" dirty="0" smtClean="0"/>
              <a:t> Control</a:t>
            </a:r>
            <a:endParaRPr lang="en-US" sz="4800" dirty="0"/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1230461" y="2452638"/>
            <a:ext cx="6807771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5556894" y="2373387"/>
            <a:ext cx="0" cy="150689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6" name="Rectangle 10"/>
          <p:cNvSpPr>
            <a:spLocks/>
          </p:cNvSpPr>
          <p:nvPr/>
        </p:nvSpPr>
        <p:spPr bwMode="auto">
          <a:xfrm>
            <a:off x="5280074" y="2498403"/>
            <a:ext cx="55699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1945</a:t>
            </a:r>
            <a:endParaRPr lang="en-US"/>
          </a:p>
        </p:txBody>
      </p:sp>
      <p:sp>
        <p:nvSpPr>
          <p:cNvPr id="7" name="Rectangle 11"/>
          <p:cNvSpPr>
            <a:spLocks/>
          </p:cNvSpPr>
          <p:nvPr/>
        </p:nvSpPr>
        <p:spPr bwMode="auto">
          <a:xfrm>
            <a:off x="1529606" y="2060848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8" name="Rectangle 12"/>
          <p:cNvSpPr>
            <a:spLocks/>
          </p:cNvSpPr>
          <p:nvPr/>
        </p:nvSpPr>
        <p:spPr bwMode="auto">
          <a:xfrm>
            <a:off x="6440934" y="2060848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9" name="Rectangle 13"/>
          <p:cNvSpPr>
            <a:spLocks/>
          </p:cNvSpPr>
          <p:nvPr/>
        </p:nvSpPr>
        <p:spPr bwMode="auto">
          <a:xfrm>
            <a:off x="6660232" y="2498403"/>
            <a:ext cx="163138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i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changing time</a:t>
            </a:r>
            <a:endParaRPr lang="en-US" dirty="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1234926" y="4230762"/>
            <a:ext cx="6806654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2797621" y="4150395"/>
            <a:ext cx="0" cy="150689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2" name="Rectangle 16"/>
          <p:cNvSpPr>
            <a:spLocks/>
          </p:cNvSpPr>
          <p:nvPr/>
        </p:nvSpPr>
        <p:spPr bwMode="auto">
          <a:xfrm>
            <a:off x="2520801" y="4275411"/>
            <a:ext cx="55699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1939</a:t>
            </a:r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5556894" y="4150395"/>
            <a:ext cx="0" cy="150689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14" name="Rectangle 18"/>
          <p:cNvSpPr>
            <a:spLocks/>
          </p:cNvSpPr>
          <p:nvPr/>
        </p:nvSpPr>
        <p:spPr bwMode="auto">
          <a:xfrm>
            <a:off x="5280074" y="4275411"/>
            <a:ext cx="55699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1945</a:t>
            </a:r>
            <a:endParaRPr lang="en-US"/>
          </a:p>
        </p:txBody>
      </p:sp>
      <p:sp>
        <p:nvSpPr>
          <p:cNvPr id="15" name="Rectangle 19"/>
          <p:cNvSpPr>
            <a:spLocks/>
          </p:cNvSpPr>
          <p:nvPr/>
        </p:nvSpPr>
        <p:spPr bwMode="auto">
          <a:xfrm>
            <a:off x="1529606" y="3837856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6" name="Rectangle 20"/>
          <p:cNvSpPr>
            <a:spLocks/>
          </p:cNvSpPr>
          <p:nvPr/>
        </p:nvSpPr>
        <p:spPr bwMode="auto">
          <a:xfrm>
            <a:off x="3413770" y="3837856"/>
            <a:ext cx="1866304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Ingres Museum</a:t>
            </a:r>
            <a:endParaRPr lang="en-US" dirty="0"/>
          </a:p>
        </p:txBody>
      </p:sp>
      <p:sp>
        <p:nvSpPr>
          <p:cNvPr id="17" name="Rectangle 21"/>
          <p:cNvSpPr>
            <a:spLocks/>
          </p:cNvSpPr>
          <p:nvPr/>
        </p:nvSpPr>
        <p:spPr bwMode="auto">
          <a:xfrm>
            <a:off x="6440934" y="3837856"/>
            <a:ext cx="735583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Louvre</a:t>
            </a:r>
            <a:endParaRPr lang="en-US"/>
          </a:p>
        </p:txBody>
      </p:sp>
      <p:sp>
        <p:nvSpPr>
          <p:cNvPr id="18" name="Rectangle 22"/>
          <p:cNvSpPr>
            <a:spLocks/>
          </p:cNvSpPr>
          <p:nvPr/>
        </p:nvSpPr>
        <p:spPr bwMode="auto">
          <a:xfrm>
            <a:off x="6660232" y="4275411"/>
            <a:ext cx="1702272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i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changing time</a:t>
            </a:r>
            <a:endParaRPr lang="en-US" dirty="0"/>
          </a:p>
        </p:txBody>
      </p:sp>
      <p:sp>
        <p:nvSpPr>
          <p:cNvPr id="19" name="Rectangle 23"/>
          <p:cNvSpPr>
            <a:spLocks/>
          </p:cNvSpPr>
          <p:nvPr/>
        </p:nvSpPr>
        <p:spPr bwMode="auto">
          <a:xfrm>
            <a:off x="395536" y="2154610"/>
            <a:ext cx="735583" cy="58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during</a:t>
            </a:r>
          </a:p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1945</a:t>
            </a:r>
            <a:endParaRPr lang="en-US"/>
          </a:p>
        </p:txBody>
      </p:sp>
      <p:sp>
        <p:nvSpPr>
          <p:cNvPr id="20" name="Rectangle 24"/>
          <p:cNvSpPr>
            <a:spLocks/>
          </p:cNvSpPr>
          <p:nvPr/>
        </p:nvSpPr>
        <p:spPr bwMode="auto">
          <a:xfrm>
            <a:off x="517203" y="3802137"/>
            <a:ext cx="616148" cy="84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1946</a:t>
            </a:r>
          </a:p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and</a:t>
            </a:r>
          </a:p>
          <a:p>
            <a:r>
              <a:rPr lang="en-US" sz="1700">
                <a:latin typeface="Helvetica" charset="0"/>
                <a:ea typeface="Helvetica" charset="0"/>
                <a:cs typeface="Helvetica" charset="0"/>
                <a:sym typeface="Helvetica" charset="0"/>
              </a:rPr>
              <a:t>after</a:t>
            </a:r>
            <a:endParaRPr lang="en-US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 flipV="1">
            <a:off x="823044" y="2891309"/>
            <a:ext cx="0" cy="800324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2" name="Rectangle 26"/>
          <p:cNvSpPr>
            <a:spLocks/>
          </p:cNvSpPr>
          <p:nvPr/>
        </p:nvSpPr>
        <p:spPr bwMode="auto">
          <a:xfrm>
            <a:off x="1061913" y="3066281"/>
            <a:ext cx="1437680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700" i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recording time</a:t>
            </a:r>
            <a:endParaRPr lang="en-US" dirty="0"/>
          </a:p>
        </p:txBody>
      </p:sp>
      <p:sp>
        <p:nvSpPr>
          <p:cNvPr id="23" name="Rectangle 27"/>
          <p:cNvSpPr>
            <a:spLocks/>
          </p:cNvSpPr>
          <p:nvPr/>
        </p:nvSpPr>
        <p:spPr bwMode="auto">
          <a:xfrm>
            <a:off x="2976214" y="3110086"/>
            <a:ext cx="5415881" cy="33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pPr algn="l"/>
            <a:r>
              <a:rPr lang="en-US" sz="17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Kept secret for a year when and where it was moved.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8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132856"/>
            <a:ext cx="7257129" cy="3877815"/>
          </a:xfrm>
        </p:spPr>
        <p:txBody>
          <a:bodyPr>
            <a:normAutofit/>
          </a:bodyPr>
          <a:lstStyle/>
          <a:p>
            <a:r>
              <a:rPr lang="en-US" i="1" dirty="0"/>
              <a:t>Happening times </a:t>
            </a:r>
            <a:r>
              <a:rPr lang="en-US" dirty="0"/>
              <a:t>are instantaneous and do not necessarily form a timeline.</a:t>
            </a:r>
            <a:br>
              <a:rPr lang="en-US" dirty="0"/>
            </a:br>
            <a:r>
              <a:rPr lang="en-US" sz="1700" dirty="0"/>
              <a:t>When something happens in the modeled domain (</a:t>
            </a:r>
            <a:r>
              <a:rPr lang="en-US" sz="1700" dirty="0" err="1"/>
              <a:t>PaintDate</a:t>
            </a:r>
            <a:r>
              <a:rPr lang="en-US" sz="1700" dirty="0"/>
              <a:t> is 1503).</a:t>
            </a:r>
          </a:p>
          <a:p>
            <a:r>
              <a:rPr lang="en-US" i="1" dirty="0"/>
              <a:t>Changing time </a:t>
            </a:r>
            <a:r>
              <a:rPr lang="en-US" dirty="0"/>
              <a:t>consists of periods forming a gapless timeline with a start, but no end.</a:t>
            </a:r>
            <a:br>
              <a:rPr lang="en-US" dirty="0"/>
            </a:br>
            <a:r>
              <a:rPr lang="en-US" sz="1600" dirty="0"/>
              <a:t>When a property changes its value or a relationship changes its members (hanging at Louvre changes to Ingres Museum in 1939).</a:t>
            </a:r>
          </a:p>
          <a:p>
            <a:r>
              <a:rPr lang="en-US" i="1" dirty="0"/>
              <a:t>Recording time </a:t>
            </a:r>
            <a:r>
              <a:rPr lang="en-US" dirty="0"/>
              <a:t>consists of periods forming a timeline that may contain gaps. </a:t>
            </a:r>
            <a:br>
              <a:rPr lang="en-US" dirty="0"/>
            </a:br>
            <a:r>
              <a:rPr lang="en-US" sz="1600" dirty="0"/>
              <a:t>The time during which values were stored in some kind of </a:t>
            </a:r>
            <a:r>
              <a:rPr lang="en-US" sz="1600" dirty="0" smtClean="0"/>
              <a:t>memory 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/>
              <a:t>in 2012 delete </a:t>
            </a:r>
            <a:r>
              <a:rPr lang="en-US" sz="1600" dirty="0" err="1"/>
              <a:t>PaintDate</a:t>
            </a:r>
            <a:r>
              <a:rPr lang="en-US" sz="1600" dirty="0"/>
              <a:t> 1503 and insert </a:t>
            </a:r>
            <a:r>
              <a:rPr lang="en-US" sz="1600" dirty="0" err="1"/>
              <a:t>PaintDate</a:t>
            </a:r>
            <a:r>
              <a:rPr lang="en-US" sz="1600" dirty="0"/>
              <a:t> 1506).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Types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Timelines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5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545161" cy="3877815"/>
          </a:xfrm>
        </p:spPr>
        <p:txBody>
          <a:bodyPr/>
          <a:lstStyle/>
          <a:p>
            <a:pPr marL="0" indent="0">
              <a:buNone/>
            </a:pPr>
            <a:r>
              <a:rPr lang="sv-SE" dirty="0" err="1" smtClean="0"/>
              <a:t>Unknown</a:t>
            </a:r>
            <a:r>
              <a:rPr lang="sv-SE" dirty="0" smtClean="0"/>
              <a:t> </a:t>
            </a:r>
            <a:r>
              <a:rPr lang="sv-SE" dirty="0" err="1" smtClean="0"/>
              <a:t>values</a:t>
            </a:r>
            <a:r>
              <a:rPr lang="sv-SE" dirty="0" smtClean="0"/>
              <a:t> </a:t>
            </a:r>
            <a:r>
              <a:rPr lang="sv-SE" dirty="0" err="1" smtClean="0"/>
              <a:t>either</a:t>
            </a:r>
            <a:r>
              <a:rPr lang="sv-SE" dirty="0" smtClean="0"/>
              <a:t>:</a:t>
            </a:r>
            <a:endParaRPr lang="en-US" dirty="0" smtClean="0"/>
          </a:p>
          <a:p>
            <a:r>
              <a:rPr lang="en-US" i="1" dirty="0" smtClean="0"/>
              <a:t>have </a:t>
            </a:r>
            <a:r>
              <a:rPr lang="en-US" i="1" dirty="0"/>
              <a:t>business value </a:t>
            </a:r>
            <a:r>
              <a:rPr lang="en-US" dirty="0"/>
              <a:t>and should therefore be modeled explicitly, for example using the string ‘Unknown’ and making them visible to the end user.</a:t>
            </a:r>
          </a:p>
          <a:p>
            <a:r>
              <a:rPr lang="en-US" i="1" dirty="0"/>
              <a:t>have no business value </a:t>
            </a:r>
            <a:r>
              <a:rPr lang="en-US" dirty="0"/>
              <a:t>and should therefore be represented by gaps in the recording timeline and become invisible to the end user during the gap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Unknown</a:t>
            </a:r>
            <a:r>
              <a:rPr lang="sv-SE" dirty="0" smtClean="0"/>
              <a:t> </a:t>
            </a:r>
            <a:r>
              <a:rPr lang="sv-SE" dirty="0" err="1" smtClean="0"/>
              <a:t>Values</a:t>
            </a:r>
            <a:endParaRPr lang="en-US" dirty="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399877" y="5301208"/>
            <a:ext cx="4036219" cy="741164"/>
            <a:chOff x="0" y="0"/>
            <a:chExt cx="452" cy="83"/>
          </a:xfrm>
        </p:grpSpPr>
        <p:sp>
          <p:nvSpPr>
            <p:cNvPr id="5" name="Rectangle 9"/>
            <p:cNvSpPr>
              <a:spLocks/>
            </p:cNvSpPr>
            <p:nvPr/>
          </p:nvSpPr>
          <p:spPr bwMode="auto">
            <a:xfrm>
              <a:off x="18" y="13"/>
              <a:ext cx="416" cy="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Changing time cannot be “end-dated”.</a:t>
              </a:r>
              <a:endParaRPr lang="en-US"/>
            </a:p>
          </p:txBody>
        </p:sp>
        <p:pic>
          <p:nvPicPr>
            <p:cNvPr id="6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2" cy="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926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185121" cy="3877815"/>
          </a:xfrm>
        </p:spPr>
        <p:txBody>
          <a:bodyPr/>
          <a:lstStyle/>
          <a:p>
            <a:r>
              <a:rPr lang="en-US" dirty="0" err="1"/>
              <a:t>Parametrized</a:t>
            </a:r>
            <a:r>
              <a:rPr lang="en-US" dirty="0"/>
              <a:t> views select temporality:</a:t>
            </a:r>
          </a:p>
          <a:p>
            <a:pPr lvl="1"/>
            <a:r>
              <a:rPr lang="en-US" i="1" dirty="0"/>
              <a:t>Latest perspective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Shows the latest available information.</a:t>
            </a:r>
          </a:p>
          <a:p>
            <a:pPr lvl="1"/>
            <a:r>
              <a:rPr lang="en-US" i="1" dirty="0"/>
              <a:t>Point-in-time perspective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Shows information as it was on the given </a:t>
            </a:r>
            <a:r>
              <a:rPr lang="en-US" dirty="0" err="1"/>
              <a:t>timepoint</a:t>
            </a:r>
            <a:r>
              <a:rPr lang="en-US" dirty="0"/>
              <a:t>.</a:t>
            </a:r>
          </a:p>
          <a:p>
            <a:pPr lvl="1"/>
            <a:r>
              <a:rPr lang="en-US" i="1" dirty="0"/>
              <a:t>Interval perspective</a:t>
            </a:r>
            <a:br>
              <a:rPr lang="en-US" i="1" dirty="0"/>
            </a:br>
            <a:r>
              <a:rPr lang="en-US" dirty="0"/>
              <a:t>Shows information changes that happened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within </a:t>
            </a:r>
            <a:r>
              <a:rPr lang="en-US" dirty="0"/>
              <a:t>the given interval.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err="1" smtClean="0"/>
              <a:t>Perspectives</a:t>
            </a:r>
            <a:r>
              <a:rPr lang="sv-SE" sz="4800" dirty="0" smtClean="0"/>
              <a:t> </a:t>
            </a:r>
            <a:r>
              <a:rPr lang="sv-SE" sz="3600" dirty="0" smtClean="0"/>
              <a:t>(</a:t>
            </a:r>
            <a:r>
              <a:rPr lang="sv-SE" sz="3600" dirty="0" err="1" smtClean="0"/>
              <a:t>temporality</a:t>
            </a:r>
            <a:r>
              <a:rPr lang="sv-SE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049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30" y="2403971"/>
            <a:ext cx="2184466" cy="34733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err="1" smtClean="0"/>
              <a:t>Perspectives</a:t>
            </a:r>
            <a:r>
              <a:rPr lang="sv-SE" sz="4800" dirty="0" smtClean="0"/>
              <a:t> </a:t>
            </a:r>
            <a:r>
              <a:rPr lang="sv-SE" sz="3600" dirty="0" smtClean="0"/>
              <a:t>(</a:t>
            </a:r>
            <a:r>
              <a:rPr lang="sv-SE" sz="3600" dirty="0" err="1" smtClean="0"/>
              <a:t>denormalization</a:t>
            </a:r>
            <a:r>
              <a:rPr lang="sv-SE" sz="3600" dirty="0" smtClean="0"/>
              <a:t>)</a:t>
            </a:r>
            <a:endParaRPr lang="en-US" sz="4800" dirty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11960" y="2426221"/>
            <a:ext cx="3312914" cy="1794867"/>
            <a:chOff x="0" y="0"/>
            <a:chExt cx="371" cy="201"/>
          </a:xfrm>
        </p:grpSpPr>
        <p:sp>
          <p:nvSpPr>
            <p:cNvPr id="6" name="Rectangle 9"/>
            <p:cNvSpPr>
              <a:spLocks/>
            </p:cNvSpPr>
            <p:nvPr/>
          </p:nvSpPr>
          <p:spPr bwMode="auto">
            <a:xfrm>
              <a:off x="18" y="13"/>
              <a:ext cx="335" cy="1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Most end users are familiar with 3NF and need not see the underlying 6NF model.</a:t>
              </a:r>
              <a:endParaRPr lang="en-US"/>
            </a:p>
          </p:txBody>
        </p:sp>
        <p:pic>
          <p:nvPicPr>
            <p:cNvPr id="7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1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4211960" y="4298429"/>
            <a:ext cx="3312914" cy="1794867"/>
            <a:chOff x="0" y="0"/>
            <a:chExt cx="371" cy="201"/>
          </a:xfrm>
        </p:grpSpPr>
        <p:sp>
          <p:nvSpPr>
            <p:cNvPr id="9" name="Rectangle 12"/>
            <p:cNvSpPr>
              <a:spLocks/>
            </p:cNvSpPr>
            <p:nvPr/>
          </p:nvSpPr>
          <p:spPr bwMode="auto">
            <a:xfrm>
              <a:off x="18" y="13"/>
              <a:ext cx="335" cy="1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Users only need to pick the temporal perspectives suitable for their task.</a:t>
              </a:r>
              <a:endParaRPr lang="en-US"/>
            </a:p>
          </p:txBody>
        </p:sp>
        <p:pic>
          <p:nvPicPr>
            <p:cNvPr id="10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1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839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Data</a:t>
            </a:r>
          </a:p>
          <a:p>
            <a:r>
              <a:rPr lang="en-US" dirty="0"/>
              <a:t>Moore’s Law</a:t>
            </a:r>
          </a:p>
          <a:p>
            <a:r>
              <a:rPr lang="en-US" dirty="0" err="1"/>
              <a:t>Ephemeralization</a:t>
            </a:r>
            <a:endParaRPr lang="en-US" dirty="0"/>
          </a:p>
          <a:p>
            <a:r>
              <a:rPr lang="en-US" dirty="0"/>
              <a:t>New emerging markets</a:t>
            </a:r>
          </a:p>
          <a:p>
            <a:r>
              <a:rPr lang="en-US" dirty="0"/>
              <a:t>Customer “re-</a:t>
            </a:r>
            <a:r>
              <a:rPr lang="en-US" dirty="0" err="1"/>
              <a:t>preferencing</a:t>
            </a:r>
            <a:r>
              <a:rPr lang="en-US" dirty="0"/>
              <a:t>”</a:t>
            </a:r>
          </a:p>
          <a:p>
            <a:r>
              <a:rPr lang="en-US" dirty="0"/>
              <a:t>Volatile economic environment</a:t>
            </a:r>
          </a:p>
          <a:p>
            <a:r>
              <a:rPr lang="en-US" dirty="0"/>
              <a:t>Fast changing and far reaching </a:t>
            </a:r>
            <a:r>
              <a:rPr lang="en-US" dirty="0" smtClean="0"/>
              <a:t>regulations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is Accelerating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436096" y="1772816"/>
            <a:ext cx="2952328" cy="2520280"/>
            <a:chOff x="2381251" y="2002830"/>
            <a:chExt cx="2952328" cy="25202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251" y="2002830"/>
              <a:ext cx="2952328" cy="2520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2534410" y="2060848"/>
              <a:ext cx="2736304" cy="2174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defPPr>
                <a:defRPr lang="en-US"/>
              </a:defPPr>
              <a:lvl1pPr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3429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6858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0287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1371600" algn="ctr" defTabSz="584200" rtl="0" fontAlgn="base" hangingPunct="0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5,000,000,000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The earth forms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500,000,000   Vertebrates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50,000,000   Mammals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5,000,000   Primates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500,000   Humans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50,000   Great migrations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5,000   Civilizations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500   Printing press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50   Television</a:t>
              </a:r>
            </a:p>
            <a:p>
              <a:pPr algn="l"/>
              <a:r>
                <a:rPr lang="en-US" sz="14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         </a:t>
              </a:r>
              <a:r>
                <a:rPr lang="en-US" sz="1400" b="1" dirty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5   Mobile Internet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3608" y="2248347"/>
            <a:ext cx="7200800" cy="3484909"/>
          </a:xfrm>
        </p:spPr>
        <p:txBody>
          <a:bodyPr numCol="2">
            <a:normAutofit/>
          </a:bodyPr>
          <a:lstStyle/>
          <a:p>
            <a:pPr marL="0" lvl="1" indent="0">
              <a:buNone/>
            </a:pP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happening time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insert into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llPA_Painting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(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PA_NAM_Painting_Name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PA_PDA_Painting_PaintDate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values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(‘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Mona Lisa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’,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1503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changing time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update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llPA_hanging_MU_at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(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set</a:t>
            </a:r>
            <a:b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MU_ID =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43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PA_hanging_MU_at_ChangedAt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=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1939</a:t>
            </a:r>
            <a:b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where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PA_ID =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4711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recording time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delete from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llPA_Painting</a:t>
            </a:r>
            <a:r>
              <a:rPr lang="en-US" sz="1200" b="1" i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i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where</a:t>
            </a:r>
            <a:b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PA_NAM_Painting_Name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= ‘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Mona Lisa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’;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 smtClean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insert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into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llPA_Painting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(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PA_NAM_Painting_Name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 </a:t>
            </a:r>
            <a:r>
              <a:rPr lang="en-US" sz="1200" b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PA_PDA_Painting_PaintDate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values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(‘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Mona Lisa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’,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1506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latest changing latest recording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select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…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from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llPA_Painting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point-in-changing latest recording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select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…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from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plPA_Painting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(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1942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);</a:t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-- point-in-changing point-in-recording</a:t>
            </a:r>
            <a:br>
              <a:rPr lang="en-US" sz="1200" b="1" dirty="0">
                <a:solidFill>
                  <a:srgbClr val="00800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select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… </a:t>
            </a:r>
            <a:r>
              <a:rPr lang="en-US" sz="1200" b="1" dirty="0">
                <a:solidFill>
                  <a:srgbClr val="0080FF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from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 </a:t>
            </a:r>
            <a:r>
              <a:rPr lang="en-US" sz="1200" b="1" i="1" dirty="0" err="1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ppPA_Painting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(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1942</a:t>
            </a:r>
            <a:r>
              <a:rPr lang="en-US" sz="1200" b="1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</a:t>
            </a:r>
            <a:r>
              <a:rPr lang="en-US" sz="12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1</a:t>
            </a:r>
            <a:r>
              <a:rPr lang="en-US" sz="1300" b="1" dirty="0">
                <a:solidFill>
                  <a:srgbClr val="80004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942</a:t>
            </a:r>
            <a:r>
              <a:rPr lang="en-US" sz="1300" b="1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);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err="1" smtClean="0"/>
              <a:t>Perspectives</a:t>
            </a:r>
            <a:r>
              <a:rPr lang="sv-SE" sz="4800" dirty="0" smtClean="0"/>
              <a:t> </a:t>
            </a:r>
            <a:r>
              <a:rPr lang="sv-SE" sz="3600" dirty="0" smtClean="0"/>
              <a:t>(triggers)</a:t>
            </a:r>
            <a:endParaRPr lang="en-US" sz="3600" dirty="0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559646" y="4869160"/>
            <a:ext cx="4260826" cy="1533525"/>
            <a:chOff x="0" y="0"/>
            <a:chExt cx="364" cy="273"/>
          </a:xfrm>
        </p:grpSpPr>
        <p:sp>
          <p:nvSpPr>
            <p:cNvPr id="7" name="Rectangle 9"/>
            <p:cNvSpPr>
              <a:spLocks/>
            </p:cNvSpPr>
            <p:nvPr/>
          </p:nvSpPr>
          <p:spPr bwMode="auto">
            <a:xfrm>
              <a:off x="18" y="13"/>
              <a:ext cx="328" cy="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The </a:t>
              </a:r>
              <a:r>
                <a:rPr lang="en-US" sz="21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insert</a:t>
              </a:r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, </a:t>
              </a:r>
              <a:r>
                <a:rPr lang="en-US" sz="21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update</a:t>
              </a:r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, and </a:t>
              </a:r>
              <a:r>
                <a:rPr lang="en-US" sz="2100" b="1" i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delete</a:t>
              </a:r>
              <a:r>
                <a:rPr lang="en-US" sz="2100" b="1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 triggers make it possible to use only the views for all data modification and querying.</a:t>
              </a:r>
              <a:endParaRPr lang="en-US"/>
            </a:p>
          </p:txBody>
        </p:sp>
        <p:pic>
          <p:nvPicPr>
            <p:cNvPr id="8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4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9629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 smtClean="0"/>
              <a:t>The </a:t>
            </a:r>
            <a:r>
              <a:rPr lang="sv-SE" sz="4800" dirty="0" err="1" smtClean="0"/>
              <a:t>Open</a:t>
            </a:r>
            <a:r>
              <a:rPr lang="sv-SE" sz="4800" dirty="0" smtClean="0"/>
              <a:t> Source </a:t>
            </a:r>
            <a:r>
              <a:rPr lang="sv-SE" sz="4800" dirty="0" err="1" smtClean="0"/>
              <a:t>Tool</a:t>
            </a:r>
            <a:endParaRPr lang="en-US" sz="4800" dirty="0"/>
          </a:p>
        </p:txBody>
      </p:sp>
      <p:pic>
        <p:nvPicPr>
          <p:cNvPr id="4" name="Picture 6" descr="Screen Shot 2012-04-25 at 10.20.08 AM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6338936" cy="402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8"/>
          <p:cNvSpPr>
            <a:spLocks/>
          </p:cNvSpPr>
          <p:nvPr/>
        </p:nvSpPr>
        <p:spPr bwMode="auto">
          <a:xfrm>
            <a:off x="1961877" y="2852192"/>
            <a:ext cx="5418435" cy="216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6788" tIns="26788" rIns="26788" bIns="26788"/>
          <a:lstStyle/>
          <a:p>
            <a:pPr defTabSz="321457">
              <a:buClr>
                <a:srgbClr val="000000"/>
              </a:buClr>
            </a:pPr>
            <a:r>
              <a:rPr lang="en-US" sz="13900" b="1" dirty="0">
                <a:solidFill>
                  <a:srgbClr val="BB5555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2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Anchor Modeling (but not yet the tool) supports “multi-</a:t>
            </a:r>
            <a:r>
              <a:rPr lang="en-US" dirty="0" err="1"/>
              <a:t>bitemporal</a:t>
            </a:r>
            <a:r>
              <a:rPr lang="en-US" dirty="0"/>
              <a:t>” modeling through the use of </a:t>
            </a:r>
            <a:r>
              <a:rPr lang="en-US" i="1" dirty="0"/>
              <a:t>timeline annexing</a:t>
            </a:r>
            <a:r>
              <a:rPr lang="en-US" dirty="0"/>
              <a:t>. This is useful for modeling concurrency and in data warehousing of multiple </a:t>
            </a:r>
            <a:r>
              <a:rPr lang="en-US" dirty="0" err="1"/>
              <a:t>bitemporal</a:t>
            </a:r>
            <a:r>
              <a:rPr lang="en-US" dirty="0"/>
              <a:t> information sources.</a:t>
            </a:r>
          </a:p>
          <a:p>
            <a:r>
              <a:rPr lang="en-US" dirty="0"/>
              <a:t>A </a:t>
            </a:r>
            <a:r>
              <a:rPr lang="en-US" i="1" dirty="0"/>
              <a:t>timeline annex </a:t>
            </a:r>
            <a:r>
              <a:rPr lang="en-US" dirty="0"/>
              <a:t>is an extension of the primary key* to include the annex (timeline owner</a:t>
            </a:r>
            <a:r>
              <a:rPr lang="en-US" dirty="0" smtClean="0"/>
              <a:t>):</a:t>
            </a:r>
          </a:p>
          <a:p>
            <a:pPr marL="0" indent="0">
              <a:buNone/>
            </a:pPr>
            <a:r>
              <a:rPr lang="en-US" sz="800" b="1" dirty="0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	</a:t>
            </a:r>
            <a:r>
              <a:rPr lang="en-US" sz="1600" b="1" dirty="0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/>
            </a:r>
            <a:br>
              <a:rPr lang="en-US" sz="1600" b="1" dirty="0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600" b="1" dirty="0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	ID</a:t>
            </a:r>
            <a:r>
              <a:rPr lang="en-US" sz="1600" b="1" dirty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Value, </a:t>
            </a:r>
            <a:b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600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	</a:t>
            </a:r>
            <a:r>
              <a:rPr lang="en-US" sz="1600" b="1" dirty="0" err="1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ChangedAt</a:t>
            </a:r>
            <a:r>
              <a:rPr lang="en-US" sz="1600" b="1" dirty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</a:t>
            </a:r>
            <a:r>
              <a:rPr lang="en-US" sz="1600" b="1" dirty="0" err="1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ChangingAnnex</a:t>
            </a:r>
            <a:r>
              <a:rPr lang="en-US" sz="1600" b="1" dirty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</a:t>
            </a:r>
            <a:b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</a:br>
            <a:r>
              <a:rPr lang="en-US" sz="1600" dirty="0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	</a:t>
            </a:r>
            <a:r>
              <a:rPr lang="en-US" sz="1600" b="1" dirty="0" err="1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RecordedAt</a:t>
            </a:r>
            <a:r>
              <a:rPr lang="en-US" sz="1600" b="1" dirty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</a:t>
            </a:r>
            <a:r>
              <a:rPr lang="en-US" sz="1600" b="1" dirty="0" err="1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ErasedAt</a:t>
            </a:r>
            <a:r>
              <a:rPr lang="en-US" sz="1600" b="1" dirty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r>
              <a:rPr lang="en-US" sz="1600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, </a:t>
            </a:r>
            <a:r>
              <a:rPr lang="en-US" sz="1600" b="1" dirty="0" err="1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RecordingAnnex</a:t>
            </a:r>
            <a:r>
              <a:rPr lang="en-US" sz="1600" b="1" dirty="0" smtClean="0">
                <a:solidFill>
                  <a:srgbClr val="001E50"/>
                </a:solidFill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</a:rPr>
              <a:t>*</a:t>
            </a:r>
            <a:endParaRPr lang="en-US" sz="1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400" dirty="0" smtClean="0"/>
              <a:t>Going </a:t>
            </a:r>
            <a:r>
              <a:rPr lang="sv-SE" sz="4400" dirty="0" err="1" smtClean="0"/>
              <a:t>Beyond</a:t>
            </a:r>
            <a:r>
              <a:rPr lang="sv-SE" sz="4400" dirty="0" smtClean="0"/>
              <a:t> </a:t>
            </a:r>
            <a:r>
              <a:rPr lang="sv-SE" sz="4400" dirty="0" err="1" smtClean="0"/>
              <a:t>Bitemporal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960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has a solid scientific formalization.</a:t>
            </a:r>
          </a:p>
          <a:p>
            <a:r>
              <a:rPr lang="en-US" sz="2000" dirty="0"/>
              <a:t>is built on well known principles.</a:t>
            </a:r>
          </a:p>
          <a:p>
            <a:r>
              <a:rPr lang="en-US" sz="2000" dirty="0"/>
              <a:t>is easy to learn.</a:t>
            </a:r>
          </a:p>
          <a:p>
            <a:r>
              <a:rPr lang="en-US" sz="2000" dirty="0"/>
              <a:t>is hard to make mistakes with.</a:t>
            </a:r>
          </a:p>
          <a:p>
            <a:r>
              <a:rPr lang="en-US" sz="2000" dirty="0"/>
              <a:t>fully supports agile development.</a:t>
            </a:r>
          </a:p>
          <a:p>
            <a:r>
              <a:rPr lang="en-US" sz="2000" dirty="0"/>
              <a:t>shortens implementation time.</a:t>
            </a:r>
          </a:p>
          <a:p>
            <a:r>
              <a:rPr lang="en-US" sz="2000" dirty="0"/>
              <a:t>lowers maintenance costs.</a:t>
            </a:r>
          </a:p>
          <a:p>
            <a:r>
              <a:rPr lang="en-US" sz="2000" dirty="0"/>
              <a:t>preserves all previous versions of the database.</a:t>
            </a:r>
          </a:p>
          <a:p>
            <a:r>
              <a:rPr lang="en-US" sz="2000" dirty="0"/>
              <a:t>increases the lifetime of the database.</a:t>
            </a:r>
          </a:p>
          <a:p>
            <a:r>
              <a:rPr lang="en-US" sz="2000" dirty="0"/>
              <a:t>has Open Source tools.</a:t>
            </a:r>
          </a:p>
          <a:p>
            <a:r>
              <a:rPr lang="en-US" sz="2000" dirty="0"/>
              <a:t>is free to use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Anchor</a:t>
            </a:r>
            <a:r>
              <a:rPr lang="sv-SE" dirty="0" smtClean="0"/>
              <a:t> </a:t>
            </a:r>
            <a:r>
              <a:rPr lang="sv-SE" dirty="0" err="1" smtClean="0"/>
              <a:t>Modeling</a:t>
            </a:r>
            <a:r>
              <a:rPr lang="sv-SE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5695" y="2257491"/>
            <a:ext cx="2205585" cy="3877815"/>
          </a:xfrm>
        </p:spPr>
        <p:txBody>
          <a:bodyPr>
            <a:normAutofit/>
          </a:bodyPr>
          <a:lstStyle/>
          <a:p>
            <a:r>
              <a:rPr lang="en-US" sz="2000" dirty="0"/>
              <a:t>Homepage:</a:t>
            </a:r>
          </a:p>
          <a:p>
            <a:r>
              <a:rPr lang="en-US" sz="2000" dirty="0"/>
              <a:t>E-mail</a:t>
            </a:r>
            <a:r>
              <a:rPr lang="en-US" sz="2000" dirty="0" smtClean="0"/>
              <a:t>:</a:t>
            </a:r>
            <a:endParaRPr lang="en-US" sz="2000" dirty="0"/>
          </a:p>
          <a:p>
            <a:r>
              <a:rPr lang="en-US" sz="2000" dirty="0"/>
              <a:t>Twitter:</a:t>
            </a:r>
          </a:p>
          <a:p>
            <a:r>
              <a:rPr lang="en-US" sz="2000" dirty="0"/>
              <a:t>LinkedIn:</a:t>
            </a:r>
          </a:p>
          <a:p>
            <a:r>
              <a:rPr lang="en-US" sz="2000" dirty="0"/>
              <a:t>Facebook:</a:t>
            </a:r>
          </a:p>
          <a:p>
            <a:r>
              <a:rPr lang="en-US" sz="2000" dirty="0"/>
              <a:t>Wikipedia:</a:t>
            </a:r>
          </a:p>
          <a:p>
            <a:r>
              <a:rPr lang="en-US" sz="2000" dirty="0"/>
              <a:t>MSDN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More</a:t>
            </a:r>
            <a:r>
              <a:rPr lang="sv-SE" dirty="0"/>
              <a:t>?</a:t>
            </a:r>
            <a:endParaRPr lang="en-US" dirty="0"/>
          </a:p>
        </p:txBody>
      </p:sp>
      <p:sp>
        <p:nvSpPr>
          <p:cNvPr id="4" name="Rectangle 6"/>
          <p:cNvSpPr>
            <a:spLocks/>
          </p:cNvSpPr>
          <p:nvPr/>
        </p:nvSpPr>
        <p:spPr bwMode="auto">
          <a:xfrm>
            <a:off x="3033169" y="2276872"/>
            <a:ext cx="5715295" cy="3464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6788" tIns="26788" rIns="26788" bIns="26788"/>
          <a:lstStyle/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2"/>
              </a:rPr>
              <a:t>www.anchormodeling.com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3"/>
              </a:rPr>
              <a:t>lars.ronnback@anchormodeling.com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 err="1" smtClean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4"/>
              </a:rPr>
              <a:t>anchormodeling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5"/>
              </a:rPr>
              <a:t>Anchor Modeling Group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6"/>
              </a:rPr>
              <a:t>Anchor Modeling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7"/>
              </a:rPr>
              <a:t>Anchor Modeling</a:t>
            </a:r>
            <a:endParaRPr lang="en-US" sz="2000" dirty="0">
              <a:latin typeface="Consolas" pitchFamily="49" charset="0"/>
              <a:ea typeface="Helvetica" charset="0"/>
              <a:cs typeface="Consolas" pitchFamily="49" charset="0"/>
              <a:sym typeface="Helvetica" charset="0"/>
            </a:endParaRPr>
          </a:p>
          <a:p>
            <a:pPr defTabSz="321457">
              <a:spcBef>
                <a:spcPts val="492"/>
              </a:spcBef>
            </a:pPr>
            <a:r>
              <a:rPr lang="en-US" sz="2000" u="sng" dirty="0">
                <a:latin typeface="Consolas" pitchFamily="49" charset="0"/>
                <a:ea typeface="Helvetica" charset="0"/>
                <a:cs typeface="Consolas" pitchFamily="49" charset="0"/>
                <a:sym typeface="Helvetica" charset="0"/>
                <a:hlinkClick r:id="rId8"/>
              </a:rPr>
              <a:t>Anchor Modeling</a:t>
            </a:r>
            <a:endParaRPr lang="en-US" sz="2000" dirty="0">
              <a:latin typeface="Consolas" pitchFamily="49" charset="0"/>
              <a:cs typeface="Consolas" pitchFamily="49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87624" y="5157192"/>
            <a:ext cx="4116810" cy="1234441"/>
            <a:chOff x="4559646" y="5129783"/>
            <a:chExt cx="4116810" cy="1234441"/>
          </a:xfrm>
        </p:grpSpPr>
        <p:pic>
          <p:nvPicPr>
            <p:cNvPr id="7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646" y="5129783"/>
              <a:ext cx="4116810" cy="1234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Rectangle 9"/>
            <p:cNvSpPr>
              <a:spLocks/>
            </p:cNvSpPr>
            <p:nvPr/>
          </p:nvSpPr>
          <p:spPr bwMode="auto">
            <a:xfrm>
              <a:off x="4770346" y="5157192"/>
              <a:ext cx="3762094" cy="10545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 b="1" dirty="0" smtClean="0">
                  <a:solidFill>
                    <a:srgbClr val="001E5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Do not miss our 5 minute video tutorials (total 2 hours) available on the homepage.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2304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</a:t>
            </a:r>
            <a:r>
              <a:rPr lang="en-US" dirty="0" smtClean="0"/>
              <a:t>Setup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99592" y="2716636"/>
            <a:ext cx="2850866" cy="2656580"/>
            <a:chOff x="0" y="0"/>
            <a:chExt cx="354" cy="330"/>
          </a:xfrm>
        </p:grpSpPr>
        <p:pic>
          <p:nvPicPr>
            <p:cNvPr id="10" name="Picture 9" descr="droppedImage.tif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" y="12"/>
              <a:ext cx="320" cy="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393542" y="2692068"/>
            <a:ext cx="2850866" cy="2897172"/>
            <a:chOff x="0" y="0"/>
            <a:chExt cx="354" cy="360"/>
          </a:xfrm>
        </p:grpSpPr>
        <p:pic>
          <p:nvPicPr>
            <p:cNvPr id="8" name="Picture 7" descr="droppedImage.tif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" y="12"/>
              <a:ext cx="320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4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6" name="Picture 5" descr="droppedImage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72" y="4149080"/>
            <a:ext cx="2335456" cy="179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 descr="droppedImage-smal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1110" y="4884942"/>
            <a:ext cx="1861318" cy="197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9044" y="2259596"/>
            <a:ext cx="3651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”</a:t>
            </a:r>
            <a:r>
              <a:rPr lang="sv-SE" dirty="0" err="1" smtClean="0"/>
              <a:t>future</a:t>
            </a:r>
            <a:r>
              <a:rPr lang="sv-SE" dirty="0" smtClean="0"/>
              <a:t> </a:t>
            </a:r>
            <a:r>
              <a:rPr lang="sv-SE" dirty="0" err="1" smtClean="0"/>
              <a:t>proof</a:t>
            </a:r>
            <a:r>
              <a:rPr lang="sv-SE" dirty="0" smtClean="0"/>
              <a:t>” information </a:t>
            </a:r>
            <a:r>
              <a:rPr lang="sv-SE" dirty="0" err="1" smtClean="0"/>
              <a:t>model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711849" y="3284984"/>
            <a:ext cx="1717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 err="1" smtClean="0"/>
              <a:t>opaque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transformation</a:t>
            </a:r>
            <a:br>
              <a:rPr lang="sv-SE" dirty="0" smtClean="0"/>
            </a:br>
            <a:r>
              <a:rPr lang="sv-SE" dirty="0" err="1" smtClean="0"/>
              <a:t>logic</a:t>
            </a:r>
            <a:endParaRPr lang="sv-SE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2259596"/>
            <a:ext cx="2900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resulting</a:t>
            </a:r>
            <a:r>
              <a:rPr lang="sv-SE" dirty="0" smtClean="0"/>
              <a:t> </a:t>
            </a:r>
            <a:r>
              <a:rPr lang="sv-SE" dirty="0" err="1" smtClean="0"/>
              <a:t>static</a:t>
            </a:r>
            <a:r>
              <a:rPr lang="sv-SE" dirty="0" smtClean="0"/>
              <a:t> data </a:t>
            </a:r>
            <a:r>
              <a:rPr lang="sv-SE" dirty="0" err="1" smtClean="0"/>
              <a:t>model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601199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 smtClean="0"/>
              <a:t>genius</a:t>
            </a:r>
          </a:p>
        </p:txBody>
      </p:sp>
    </p:spTree>
    <p:extLst>
      <p:ext uri="{BB962C8B-B14F-4D97-AF65-F5344CB8AC3E}">
        <p14:creationId xmlns:p14="http://schemas.microsoft.com/office/powerpoint/2010/main" val="28292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569913"/>
            <a:ext cx="7756525" cy="1054100"/>
          </a:xfrm>
        </p:spPr>
        <p:txBody>
          <a:bodyPr/>
          <a:lstStyle/>
          <a:p>
            <a:r>
              <a:rPr lang="sv-SE" dirty="0" err="1" smtClean="0"/>
              <a:t>Quicker</a:t>
            </a:r>
            <a:r>
              <a:rPr lang="sv-SE" dirty="0" smtClean="0"/>
              <a:t>-and-</a:t>
            </a:r>
            <a:r>
              <a:rPr lang="sv-SE" dirty="0" err="1" smtClean="0"/>
              <a:t>Dirtier</a:t>
            </a:r>
            <a:endParaRPr lang="en-US" dirty="0"/>
          </a:p>
        </p:txBody>
      </p:sp>
      <p:pic>
        <p:nvPicPr>
          <p:cNvPr id="5" name="Picture 4" descr="droppedIma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82" y="0"/>
            <a:ext cx="91640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38823"/>
            <a:ext cx="8129148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With</a:t>
            </a:r>
            <a: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sv-SE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Quicker</a:t>
            </a:r>
            <a: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-and-</a:t>
            </a:r>
            <a:r>
              <a:rPr lang="sv-SE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Dirtier</a:t>
            </a:r>
            <a: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sv-S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solutions…</a:t>
            </a:r>
          </a:p>
          <a:p>
            <a:endParaRPr lang="sv-SE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sv-SE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sv-SE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sv-SE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sv-SE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sv-SE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redoing</a:t>
            </a:r>
            <a:r>
              <a:rPr lang="sv-S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from scratch </a:t>
            </a:r>
            <a:r>
              <a:rPr lang="sv-SE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becomes</a:t>
            </a:r>
            <a:r>
              <a:rPr lang="sv-S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sv-SE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unavoidable</a:t>
            </a:r>
            <a:r>
              <a:rPr lang="sv-SE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047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Why Anchor Modeling?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113113" cy="3877815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Anchor Modeling </a:t>
            </a:r>
            <a:r>
              <a:rPr lang="en-US" dirty="0"/>
              <a:t>is an agile technique for modeling information under evolution, and the automatic generation of corresponding database implementations, based on:</a:t>
            </a:r>
          </a:p>
          <a:p>
            <a:r>
              <a:rPr lang="en-US" sz="1800" dirty="0"/>
              <a:t>Entity Relationship Modeling</a:t>
            </a:r>
            <a:br>
              <a:rPr lang="en-US" sz="1800" dirty="0"/>
            </a:br>
            <a:r>
              <a:rPr lang="en-US" sz="1800" dirty="0"/>
              <a:t>(1976 – </a:t>
            </a:r>
            <a:r>
              <a:rPr lang="en-US" sz="1800" i="1" dirty="0"/>
              <a:t>Chen</a:t>
            </a:r>
            <a:r>
              <a:rPr lang="en-US" sz="1800" dirty="0"/>
              <a:t>)</a:t>
            </a:r>
          </a:p>
          <a:p>
            <a:r>
              <a:rPr lang="en-US" sz="1800" dirty="0" err="1"/>
              <a:t>Bitemporal</a:t>
            </a:r>
            <a:r>
              <a:rPr lang="en-US" sz="1800" dirty="0"/>
              <a:t> Databases</a:t>
            </a:r>
            <a:br>
              <a:rPr lang="en-US" sz="1800" dirty="0"/>
            </a:br>
            <a:r>
              <a:rPr lang="en-US" sz="1800" dirty="0"/>
              <a:t>(1992 – </a:t>
            </a:r>
            <a:r>
              <a:rPr lang="en-US" sz="1800" i="1" dirty="0"/>
              <a:t>Snodgrass</a:t>
            </a:r>
            <a:r>
              <a:rPr lang="en-US" sz="1800" dirty="0"/>
              <a:t>)</a:t>
            </a:r>
          </a:p>
          <a:p>
            <a:r>
              <a:rPr lang="en-US" sz="1800" dirty="0"/>
              <a:t>The Sixth Normal Form</a:t>
            </a:r>
            <a:br>
              <a:rPr lang="en-US" sz="1800" dirty="0"/>
            </a:br>
            <a:r>
              <a:rPr lang="en-US" sz="1800" dirty="0"/>
              <a:t>(2002 – </a:t>
            </a:r>
            <a:r>
              <a:rPr lang="en-US" sz="1800" i="1" dirty="0"/>
              <a:t>Date, </a:t>
            </a:r>
            <a:r>
              <a:rPr lang="en-US" sz="1800" i="1" dirty="0" err="1"/>
              <a:t>Darwen</a:t>
            </a:r>
            <a:r>
              <a:rPr lang="en-US" sz="1800" i="1" dirty="0"/>
              <a:t>, </a:t>
            </a:r>
            <a:r>
              <a:rPr lang="en-US" sz="1800" i="1" dirty="0" err="1"/>
              <a:t>Lorentzos</a:t>
            </a:r>
            <a:r>
              <a:rPr lang="en-US" sz="1800" dirty="0"/>
              <a:t>)</a:t>
            </a:r>
          </a:p>
          <a:p>
            <a:r>
              <a:rPr lang="en-US" sz="1800" dirty="0"/>
              <a:t>Immutability, Temporal Independency,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and </a:t>
            </a:r>
            <a:r>
              <a:rPr lang="en-US" sz="1800" dirty="0"/>
              <a:t>Timeline Annexing</a:t>
            </a:r>
            <a:br>
              <a:rPr lang="en-US" sz="1800" dirty="0"/>
            </a:br>
            <a:r>
              <a:rPr lang="en-US" sz="1800" dirty="0"/>
              <a:t>(2009 – </a:t>
            </a:r>
            <a:r>
              <a:rPr lang="en-US" sz="1800" i="1" dirty="0"/>
              <a:t>Rönnbäck, </a:t>
            </a:r>
            <a:r>
              <a:rPr lang="en-US" sz="1800" i="1" dirty="0" err="1"/>
              <a:t>Regardt</a:t>
            </a:r>
            <a:r>
              <a:rPr lang="en-US" sz="1800" i="1" dirty="0"/>
              <a:t>, et al.</a:t>
            </a:r>
            <a:r>
              <a:rPr lang="en-US" sz="1800" dirty="0"/>
              <a:t>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0000">
            <a:off x="5625936" y="5317040"/>
            <a:ext cx="2567474" cy="14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">
            <a:off x="6045765" y="4331542"/>
            <a:ext cx="2229076" cy="148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0000">
            <a:off x="5780673" y="3448202"/>
            <a:ext cx="2210254" cy="139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6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Anchor Modeling is developed since 2003 in a collaboration between the Swedish industry and academia, the Department of Computer Science at Stockholm University (DSV).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Background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4599156" cy="273630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65321" y="3933056"/>
            <a:ext cx="32111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Research Group</a:t>
            </a:r>
          </a:p>
          <a:p>
            <a:r>
              <a:rPr lang="en-US" sz="1600" dirty="0" smtClean="0"/>
              <a:t>Professor Paul </a:t>
            </a:r>
            <a:r>
              <a:rPr lang="en-US" sz="1600" dirty="0" err="1" smtClean="0"/>
              <a:t>Johannesson</a:t>
            </a:r>
            <a:r>
              <a:rPr lang="en-US" sz="1600" dirty="0" smtClean="0"/>
              <a:t>, </a:t>
            </a:r>
            <a:r>
              <a:rPr lang="en-US" sz="1600" i="1" dirty="0" smtClean="0"/>
              <a:t>DSV</a:t>
            </a:r>
          </a:p>
          <a:p>
            <a:r>
              <a:rPr lang="en-US" sz="1600" dirty="0" smtClean="0"/>
              <a:t>M.Sc. Lars Rönnbäck, </a:t>
            </a:r>
            <a:r>
              <a:rPr lang="en-US" sz="1600" i="1" dirty="0" err="1" smtClean="0"/>
              <a:t>Resight</a:t>
            </a:r>
            <a:endParaRPr lang="en-US" sz="1600" i="1" dirty="0" smtClean="0"/>
          </a:p>
          <a:p>
            <a:r>
              <a:rPr lang="en-US" sz="1600" dirty="0" smtClean="0"/>
              <a:t>M.Sc. </a:t>
            </a:r>
            <a:r>
              <a:rPr lang="en-US" sz="1600" dirty="0" err="1" smtClean="0"/>
              <a:t>Olle</a:t>
            </a:r>
            <a:r>
              <a:rPr lang="en-US" sz="1600" dirty="0" smtClean="0"/>
              <a:t> </a:t>
            </a:r>
            <a:r>
              <a:rPr lang="en-US" sz="1600" dirty="0" err="1" smtClean="0"/>
              <a:t>Regardt</a:t>
            </a:r>
            <a:r>
              <a:rPr lang="en-US" sz="1600" dirty="0" smtClean="0"/>
              <a:t>, </a:t>
            </a:r>
            <a:r>
              <a:rPr lang="en-US" sz="1600" i="1" dirty="0" err="1" smtClean="0"/>
              <a:t>Teracom</a:t>
            </a:r>
            <a:endParaRPr lang="en-US" sz="1600" i="1" dirty="0" smtClean="0"/>
          </a:p>
          <a:p>
            <a:r>
              <a:rPr lang="en-US" sz="1600" dirty="0" smtClean="0"/>
              <a:t>Ph.D. Maria </a:t>
            </a:r>
            <a:r>
              <a:rPr lang="en-US" sz="1600" dirty="0" err="1" smtClean="0"/>
              <a:t>Bergholtz</a:t>
            </a:r>
            <a:r>
              <a:rPr lang="en-US" sz="1600" dirty="0" smtClean="0"/>
              <a:t>, </a:t>
            </a:r>
            <a:r>
              <a:rPr lang="en-US" sz="1600" i="1" dirty="0" smtClean="0"/>
              <a:t>DSV</a:t>
            </a:r>
          </a:p>
          <a:p>
            <a:r>
              <a:rPr lang="en-US" sz="1600" dirty="0" smtClean="0"/>
              <a:t>Ph.D. </a:t>
            </a:r>
            <a:r>
              <a:rPr lang="en-US" sz="1600" dirty="0" err="1" smtClean="0"/>
              <a:t>Petia</a:t>
            </a:r>
            <a:r>
              <a:rPr lang="en-US" sz="1600" dirty="0" smtClean="0"/>
              <a:t> </a:t>
            </a:r>
            <a:r>
              <a:rPr lang="en-US" sz="1600" dirty="0" err="1" smtClean="0"/>
              <a:t>Wohed</a:t>
            </a:r>
            <a:r>
              <a:rPr lang="en-US" sz="1600" dirty="0" smtClean="0"/>
              <a:t>, </a:t>
            </a:r>
            <a:r>
              <a:rPr lang="en-US" sz="1600" i="1" dirty="0" smtClean="0"/>
              <a:t>DSV</a:t>
            </a:r>
          </a:p>
        </p:txBody>
      </p:sp>
    </p:spTree>
    <p:extLst>
      <p:ext uri="{BB962C8B-B14F-4D97-AF65-F5344CB8AC3E}">
        <p14:creationId xmlns:p14="http://schemas.microsoft.com/office/powerpoint/2010/main" val="6719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113113" cy="3877815"/>
          </a:xfrm>
        </p:spPr>
        <p:txBody>
          <a:bodyPr/>
          <a:lstStyle/>
          <a:p>
            <a:r>
              <a:rPr lang="en-US" dirty="0"/>
              <a:t>Anchor Modeling is particularly suited for modeling information that evolve over time, </a:t>
            </a:r>
            <a:r>
              <a:rPr lang="en-US" i="1" dirty="0"/>
              <a:t>both</a:t>
            </a:r>
            <a:r>
              <a:rPr lang="en-US" dirty="0"/>
              <a:t> in content and structure.</a:t>
            </a:r>
          </a:p>
          <a:p>
            <a:r>
              <a:rPr lang="en-US" dirty="0"/>
              <a:t>Almost all information evolve in this way, with new versions and corrections of the content and new entities, properties and relationships emerging within the structure.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Adapting to Change</a:t>
            </a:r>
          </a:p>
        </p:txBody>
      </p:sp>
    </p:spTree>
    <p:extLst>
      <p:ext uri="{BB962C8B-B14F-4D97-AF65-F5344CB8AC3E}">
        <p14:creationId xmlns:p14="http://schemas.microsoft.com/office/powerpoint/2010/main" val="9020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113113" cy="3877815"/>
          </a:xfrm>
        </p:spPr>
        <p:txBody>
          <a:bodyPr/>
          <a:lstStyle/>
          <a:p>
            <a:r>
              <a:rPr lang="en-US" dirty="0"/>
              <a:t>The purpose of a </a:t>
            </a:r>
            <a:r>
              <a:rPr lang="en-US" b="1" dirty="0"/>
              <a:t>database</a:t>
            </a:r>
            <a:r>
              <a:rPr lang="en-US" dirty="0"/>
              <a:t> is to store a body of information and allow searches over it.</a:t>
            </a:r>
          </a:p>
          <a:p>
            <a:r>
              <a:rPr lang="en-US" dirty="0"/>
              <a:t>The purpose of a </a:t>
            </a:r>
            <a:r>
              <a:rPr lang="en-US" b="1" dirty="0"/>
              <a:t>temporal database </a:t>
            </a:r>
            <a:r>
              <a:rPr lang="en-US" dirty="0"/>
              <a:t>is to store a body of information </a:t>
            </a:r>
            <a:r>
              <a:rPr lang="en-US" i="1" dirty="0"/>
              <a:t>under evolution </a:t>
            </a:r>
            <a:r>
              <a:rPr lang="en-US" dirty="0"/>
              <a:t>and allow </a:t>
            </a:r>
            <a:r>
              <a:rPr lang="en-US" i="1" dirty="0"/>
              <a:t>historical</a:t>
            </a:r>
            <a:r>
              <a:rPr lang="en-US" dirty="0"/>
              <a:t> searches over it.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Temporal </a:t>
            </a:r>
            <a:r>
              <a:rPr lang="sv-SE" dirty="0" err="1" smtClean="0"/>
              <a:t>Database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6627">
            <a:off x="4355316" y="4381424"/>
            <a:ext cx="2283770" cy="134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00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1158</Words>
  <Application>Microsoft Office PowerPoint</Application>
  <PresentationFormat>On-screen Show (4:3)</PresentationFormat>
  <Paragraphs>274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Hardcover</vt:lpstr>
      <vt:lpstr>Anchor Modeling (with bitemporal data)</vt:lpstr>
      <vt:lpstr>PowerPoint Presentation</vt:lpstr>
      <vt:lpstr>Change is Accelerating</vt:lpstr>
      <vt:lpstr>Traditional Setup</vt:lpstr>
      <vt:lpstr>Quicker-and-Dirtier</vt:lpstr>
      <vt:lpstr>Why Anchor Modeling?</vt:lpstr>
      <vt:lpstr>Background</vt:lpstr>
      <vt:lpstr>Adapting to Change</vt:lpstr>
      <vt:lpstr>Temporal Database</vt:lpstr>
      <vt:lpstr>Bitemporal Modeling</vt:lpstr>
      <vt:lpstr>A Bitemporal Model</vt:lpstr>
      <vt:lpstr>Temporal Terminology</vt:lpstr>
      <vt:lpstr>Content Terminology</vt:lpstr>
      <vt:lpstr>Structure Terminology</vt:lpstr>
      <vt:lpstr>Graphical Notation</vt:lpstr>
      <vt:lpstr>Example Model</vt:lpstr>
      <vt:lpstr>Relational Implementation</vt:lpstr>
      <vt:lpstr>Evolved Example</vt:lpstr>
      <vt:lpstr>Extended Implementation</vt:lpstr>
      <vt:lpstr>Non-destructive Evolution</vt:lpstr>
      <vt:lpstr>Bitemporal Implementation</vt:lpstr>
      <vt:lpstr>Temporal Independence</vt:lpstr>
      <vt:lpstr>Temporal Referential Integrity</vt:lpstr>
      <vt:lpstr>Temporal Entity Integrity</vt:lpstr>
      <vt:lpstr>Restatement Control</vt:lpstr>
      <vt:lpstr>Types of Timelines</vt:lpstr>
      <vt:lpstr>Unknown Values</vt:lpstr>
      <vt:lpstr>Perspectives (temporality)</vt:lpstr>
      <vt:lpstr>Perspectives (denormalization)</vt:lpstr>
      <vt:lpstr>Perspectives (triggers)</vt:lpstr>
      <vt:lpstr>The Open Source Tool</vt:lpstr>
      <vt:lpstr>Going Beyond Bitemporal</vt:lpstr>
      <vt:lpstr>Anchor Modeling…</vt:lpstr>
      <vt:lpstr>More?</vt:lpstr>
    </vt:vector>
  </TitlesOfParts>
  <Company>AMF Pension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Anchor Modeling</dc:title>
  <dc:creator>Rönnbäck Lars</dc:creator>
  <cp:lastModifiedBy>Rönnbäck Lars</cp:lastModifiedBy>
  <cp:revision>87</cp:revision>
  <dcterms:created xsi:type="dcterms:W3CDTF">2012-05-29T11:34:33Z</dcterms:created>
  <dcterms:modified xsi:type="dcterms:W3CDTF">2012-05-30T10:38:58Z</dcterms:modified>
</cp:coreProperties>
</file>