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17" r:id="rId1"/>
  </p:sldMasterIdLst>
  <p:notesMasterIdLst>
    <p:notesMasterId r:id="rId25"/>
  </p:notesMasterIdLst>
  <p:handoutMasterIdLst>
    <p:handoutMasterId r:id="rId26"/>
  </p:handoutMasterIdLst>
  <p:sldIdLst>
    <p:sldId id="295" r:id="rId2"/>
    <p:sldId id="326" r:id="rId3"/>
    <p:sldId id="304" r:id="rId4"/>
    <p:sldId id="303" r:id="rId5"/>
    <p:sldId id="305" r:id="rId6"/>
    <p:sldId id="297" r:id="rId7"/>
    <p:sldId id="298" r:id="rId8"/>
    <p:sldId id="299" r:id="rId9"/>
    <p:sldId id="300" r:id="rId10"/>
    <p:sldId id="301" r:id="rId11"/>
    <p:sldId id="328" r:id="rId12"/>
    <p:sldId id="329" r:id="rId13"/>
    <p:sldId id="307" r:id="rId14"/>
    <p:sldId id="308" r:id="rId15"/>
    <p:sldId id="309" r:id="rId16"/>
    <p:sldId id="310" r:id="rId17"/>
    <p:sldId id="311" r:id="rId18"/>
    <p:sldId id="334" r:id="rId19"/>
    <p:sldId id="330" r:id="rId20"/>
    <p:sldId id="331" r:id="rId21"/>
    <p:sldId id="332" r:id="rId22"/>
    <p:sldId id="333" r:id="rId23"/>
    <p:sldId id="32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3A8E3980-A42D-493A-9520-B376ACD18F40}">
          <p14:sldIdLst>
            <p14:sldId id="295"/>
            <p14:sldId id="326"/>
            <p14:sldId id="304"/>
            <p14:sldId id="303"/>
            <p14:sldId id="305"/>
            <p14:sldId id="297"/>
            <p14:sldId id="298"/>
            <p14:sldId id="299"/>
            <p14:sldId id="300"/>
            <p14:sldId id="301"/>
            <p14:sldId id="328"/>
            <p14:sldId id="329"/>
            <p14:sldId id="307"/>
            <p14:sldId id="308"/>
            <p14:sldId id="309"/>
            <p14:sldId id="310"/>
            <p14:sldId id="311"/>
            <p14:sldId id="334"/>
            <p14:sldId id="330"/>
            <p14:sldId id="331"/>
            <p14:sldId id="332"/>
            <p14:sldId id="333"/>
            <p14:sldId id="325"/>
          </p14:sldIdLst>
        </p14:section>
        <p14:section name="Instruktioner" id="{0332FA32-E790-4CD3-86B6-B248B4EADE8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684" autoAdjust="0"/>
  </p:normalViewPr>
  <p:slideViewPr>
    <p:cSldViewPr snapToGrid="0">
      <p:cViewPr varScale="1">
        <p:scale>
          <a:sx n="180" d="100"/>
          <a:sy n="180" d="100"/>
        </p:scale>
        <p:origin x="2124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6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2022-09-06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2022-09-06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3573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2641200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9540715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1514451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7811322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9087893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839340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8122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033404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069F31-1036-4848-99DA-8BC337A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982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2321719"/>
            <a:ext cx="10514011" cy="36790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069F31-1036-4848-99DA-8BC337A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684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5652669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9" y="800101"/>
            <a:ext cx="4846636" cy="1116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DE6A51BB-E976-4492-96C9-8A7E0592D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199" y="2321719"/>
            <a:ext cx="4943476" cy="36790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14">
            <a:extLst>
              <a:ext uri="{FF2B5EF4-FFF2-40B4-BE49-F238E27FC236}">
                <a16:creationId xmlns:a16="http://schemas.microsoft.com/office/drawing/2014/main" id="{22749A5F-D090-4CCE-B7A9-257B5B4C17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4193" y="266700"/>
            <a:ext cx="5724000" cy="633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23D332-2A89-427D-9EA8-AD208D4AE8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D7DD92-53BC-4D05-A961-A7BCCAE103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5pPr marL="8874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610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900B28C8-2D7F-4224-A848-930CD5B4B9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3524" y="266700"/>
            <a:ext cx="11664000" cy="417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C2CB5A7-80BD-4DCF-AAD9-D4E0F94C6452}"/>
              </a:ext>
            </a:extLst>
          </p:cNvPr>
          <p:cNvSpPr/>
          <p:nvPr userDrawn="1"/>
        </p:nvSpPr>
        <p:spPr>
          <a:xfrm>
            <a:off x="263525" y="4705350"/>
            <a:ext cx="11664950" cy="18843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1022" y="4880683"/>
            <a:ext cx="11104498" cy="1124829"/>
          </a:xfrm>
        </p:spPr>
        <p:txBody>
          <a:bodyPr anchor="t" anchorCtr="0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541021" y="6095354"/>
            <a:ext cx="8280000" cy="316474"/>
          </a:xfrm>
        </p:spPr>
        <p:txBody>
          <a:bodyPr>
            <a:noAutofit/>
          </a:bodyPr>
          <a:lstStyle>
            <a:lvl1pPr marL="0" indent="0">
              <a:buNone/>
              <a:defRPr lang="sv-SE" sz="21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470354" y="6160108"/>
            <a:ext cx="1175166" cy="216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45CEA39-C6E8-437C-B541-F32F15966E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3266" y="254795"/>
            <a:ext cx="1044000" cy="105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329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lå bakgrund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0B615CE-8EF3-4DF2-988E-04A4E36CE40A}"/>
              </a:ext>
            </a:extLst>
          </p:cNvPr>
          <p:cNvSpPr/>
          <p:nvPr userDrawn="1"/>
        </p:nvSpPr>
        <p:spPr>
          <a:xfrm>
            <a:off x="263525" y="266700"/>
            <a:ext cx="5707699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9" y="800101"/>
            <a:ext cx="4846636" cy="1116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DE6A51BB-E976-4492-96C9-8A7E0592D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199" y="2321719"/>
            <a:ext cx="4943476" cy="36790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14">
            <a:extLst>
              <a:ext uri="{FF2B5EF4-FFF2-40B4-BE49-F238E27FC236}">
                <a16:creationId xmlns:a16="http://schemas.microsoft.com/office/drawing/2014/main" id="{22749A5F-D090-4CCE-B7A9-257B5B4C17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4193" y="266700"/>
            <a:ext cx="5724000" cy="633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23D332-2A89-427D-9EA8-AD208D4AE8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D7DD92-53BC-4D05-A961-A7BCCAE103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5pPr marL="8874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630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60F7DA5-8BB5-433A-B65E-BEA1A07858A4}"/>
              </a:ext>
            </a:extLst>
          </p:cNvPr>
          <p:cNvSpPr/>
          <p:nvPr userDrawn="1"/>
        </p:nvSpPr>
        <p:spPr>
          <a:xfrm>
            <a:off x="263525" y="266700"/>
            <a:ext cx="11664950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21719"/>
            <a:ext cx="10514011" cy="3679031"/>
          </a:xfrm>
        </p:spPr>
        <p:txBody>
          <a:bodyPr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069F31-1036-4848-99DA-8BC337A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E3AF2EDA-5D5B-4A5A-8062-B4A408A4B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749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2321719"/>
            <a:ext cx="4943476" cy="3679031"/>
          </a:xfrm>
        </p:spPr>
        <p:txBody>
          <a:bodyPr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10325" y="2321719"/>
            <a:ext cx="4943476" cy="3679031"/>
          </a:xfrm>
        </p:spPr>
        <p:txBody>
          <a:bodyPr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23D332-2A89-427D-9EA8-AD208D4AE8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371B3F-8EE2-4C47-8DA6-137045E1201E}"/>
              </a:ext>
            </a:extLst>
          </p:cNvPr>
          <p:cNvSpPr/>
          <p:nvPr userDrawn="1"/>
        </p:nvSpPr>
        <p:spPr>
          <a:xfrm>
            <a:off x="263525" y="266700"/>
            <a:ext cx="11664950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21719"/>
            <a:ext cx="4943476" cy="36790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10325" y="2321719"/>
            <a:ext cx="4943476" cy="36790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23D332-2A89-427D-9EA8-AD208D4AE8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9BED224E-92C2-4156-9C9D-5C312631A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352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38199" y="2321719"/>
            <a:ext cx="4942800" cy="289596"/>
          </a:xfrm>
        </p:spPr>
        <p:txBody>
          <a:bodyPr anchor="t" anchorCtr="0">
            <a:noAutofit/>
          </a:bodyPr>
          <a:lstStyle>
            <a:lvl1pPr marL="0" indent="0">
              <a:buNone/>
              <a:defRPr sz="21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8199" y="2657231"/>
            <a:ext cx="4943476" cy="33435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325" y="2321719"/>
            <a:ext cx="4942800" cy="289596"/>
          </a:xfrm>
        </p:spPr>
        <p:txBody>
          <a:bodyPr anchor="t" anchorCtr="0">
            <a:noAutofit/>
          </a:bodyPr>
          <a:lstStyle>
            <a:lvl1pPr marL="0" indent="0">
              <a:buNone/>
              <a:defRPr sz="21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410325" y="2657232"/>
            <a:ext cx="4943476" cy="33435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839789" y="800101"/>
            <a:ext cx="10155236" cy="1116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976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ämförelse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BCEEE5F-2D61-41EA-AC0B-C95F18E95499}"/>
              </a:ext>
            </a:extLst>
          </p:cNvPr>
          <p:cNvSpPr/>
          <p:nvPr userDrawn="1"/>
        </p:nvSpPr>
        <p:spPr>
          <a:xfrm>
            <a:off x="263525" y="266700"/>
            <a:ext cx="11664950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38200" y="2321719"/>
            <a:ext cx="4942799" cy="289596"/>
          </a:xfrm>
        </p:spPr>
        <p:txBody>
          <a:bodyPr anchor="t" anchorCtr="0">
            <a:noAutofit/>
          </a:bodyPr>
          <a:lstStyle>
            <a:lvl1pPr marL="0" indent="0">
              <a:buNone/>
              <a:defRPr sz="21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8199" y="2657231"/>
            <a:ext cx="4943476" cy="33435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326" y="2321719"/>
            <a:ext cx="4942799" cy="289596"/>
          </a:xfrm>
        </p:spPr>
        <p:txBody>
          <a:bodyPr anchor="t" anchorCtr="0">
            <a:noAutofit/>
          </a:bodyPr>
          <a:lstStyle>
            <a:lvl1pPr marL="0" indent="0">
              <a:buNone/>
              <a:defRPr sz="21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410325" y="2657231"/>
            <a:ext cx="4943476" cy="33435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839789" y="800101"/>
            <a:ext cx="10155236" cy="1116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194B7DC6-F63B-49FA-9355-9FC7CCB338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786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4">
            <a:extLst>
              <a:ext uri="{FF2B5EF4-FFF2-40B4-BE49-F238E27FC236}">
                <a16:creationId xmlns:a16="http://schemas.microsoft.com/office/drawing/2014/main" id="{22749A5F-D090-4CCE-B7A9-257B5B4C17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3525" y="266700"/>
            <a:ext cx="11664950" cy="633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823D332-2A89-427D-9EA8-AD208D4AE8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940D3BBD-BA61-4366-995A-80374F8EC9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43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ast rubrik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60F7DA5-8BB5-433A-B65E-BEA1A07858A4}"/>
              </a:ext>
            </a:extLst>
          </p:cNvPr>
          <p:cNvSpPr/>
          <p:nvPr userDrawn="1"/>
        </p:nvSpPr>
        <p:spPr>
          <a:xfrm>
            <a:off x="263525" y="266700"/>
            <a:ext cx="11664950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069F31-1036-4848-99DA-8BC337A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E3AF2EDA-5D5B-4A5A-8062-B4A408A4B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20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1162557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60F7DA5-8BB5-433A-B65E-BEA1A07858A4}"/>
              </a:ext>
            </a:extLst>
          </p:cNvPr>
          <p:cNvSpPr/>
          <p:nvPr userDrawn="1"/>
        </p:nvSpPr>
        <p:spPr>
          <a:xfrm>
            <a:off x="263525" y="266700"/>
            <a:ext cx="11664950" cy="6323013"/>
          </a:xfrm>
          <a:prstGeom prst="rect">
            <a:avLst/>
          </a:prstGeom>
          <a:solidFill>
            <a:srgbClr val="E5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069F31-1036-4848-99DA-8BC337A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E3AF2EDA-5D5B-4A5A-8062-B4A408A4B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7422" y="261938"/>
            <a:ext cx="648000" cy="65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96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1776813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9798119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8360178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5727133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91694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741595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7405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651" r:id="rId21"/>
    <p:sldLayoutId id="2147483668" r:id="rId22"/>
    <p:sldLayoutId id="2147483660" r:id="rId23"/>
    <p:sldLayoutId id="2147483652" r:id="rId24"/>
    <p:sldLayoutId id="2147483661" r:id="rId25"/>
    <p:sldLayoutId id="2147483653" r:id="rId26"/>
    <p:sldLayoutId id="2147483666" r:id="rId27"/>
    <p:sldLayoutId id="2147483667" r:id="rId28"/>
    <p:sldLayoutId id="2147483663" r:id="rId29"/>
    <p:sldLayoutId id="2147483665" r:id="rId30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3780" userDrawn="1">
          <p15:clr>
            <a:srgbClr val="F26B43"/>
          </p15:clr>
        </p15:guide>
        <p15:guide id="5" orient="horz" pos="145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4151" userDrawn="1">
          <p15:clr>
            <a:srgbClr val="F26B43"/>
          </p15:clr>
        </p15:guide>
        <p15:guide id="8" orient="horz" pos="168" userDrawn="1">
          <p15:clr>
            <a:srgbClr val="F26B43"/>
          </p15:clr>
        </p15:guide>
        <p15:guide id="9" pos="166" userDrawn="1">
          <p15:clr>
            <a:srgbClr val="F26B43"/>
          </p15:clr>
        </p15:guide>
        <p15:guide id="10" pos="7514" userDrawn="1">
          <p15:clr>
            <a:srgbClr val="F26B43"/>
          </p15:clr>
        </p15:guide>
        <p15:guide id="11" pos="7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dall-e-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journey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svs.gsfc.nasa.gov/4709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4D9DC3D-CDF6-A708-04B4-754A08AB9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449" y="433945"/>
            <a:ext cx="2639066" cy="28749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1249B35-1CE6-4433-B5A8-60B950D83D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Are there aliens on the FAR side of the moon?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0C56126-0A09-46D9-A706-64B5C0F58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 DATA WAREHOUSE QUESTION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BF23FB-2660-41CF-B42E-206202D3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9717" y1="9082" x2="9717" y2="9082"/>
                        <a14:backgroundMark x1="86377" y1="6201" x2="86377" y2="6201"/>
                        <a14:backgroundMark x1="92334" y1="85400" x2="92334" y2="85400"/>
                        <a14:backgroundMark x1="13184" y1="91943" x2="13184" y2="91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871420" cy="187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54A793D-E231-A6E5-30C5-50552F66EF3B}"/>
              </a:ext>
            </a:extLst>
          </p:cNvPr>
          <p:cNvSpPr txBox="1"/>
          <p:nvPr/>
        </p:nvSpPr>
        <p:spPr>
          <a:xfrm>
            <a:off x="9624063" y="4903799"/>
            <a:ext cx="153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Lars Rönnbäck</a:t>
            </a:r>
          </a:p>
        </p:txBody>
      </p:sp>
      <p:pic>
        <p:nvPicPr>
          <p:cNvPr id="6" name="Picture 4" descr="moon near and far side">
            <a:extLst>
              <a:ext uri="{FF2B5EF4-FFF2-40B4-BE49-F238E27FC236}">
                <a16:creationId xmlns:a16="http://schemas.microsoft.com/office/drawing/2014/main" id="{80A6EBC6-FF05-EA27-9360-6596DD54D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9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19023"/>
          <a:stretch/>
        </p:blipFill>
        <p:spPr bwMode="auto">
          <a:xfrm>
            <a:off x="-1" y="-1"/>
            <a:ext cx="3962399" cy="4627821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248AFB6-E126-1695-2053-E0F9943D9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564" y="6082875"/>
            <a:ext cx="990863" cy="63594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D958F0F-2BCF-A614-8B88-4313739A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00" y="4760411"/>
            <a:ext cx="1327780" cy="132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2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Apollo program was not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5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Apollo program was not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4">
            <a:extLst>
              <a:ext uri="{FF2B5EF4-FFF2-40B4-BE49-F238E27FC236}">
                <a16:creationId xmlns:a16="http://schemas.microsoft.com/office/drawing/2014/main" id="{FCD4D779-544B-7C6E-65E8-6BC5796D4BDE}"/>
              </a:ext>
            </a:extLst>
          </p:cNvPr>
          <p:cNvSpPr txBox="1"/>
          <p:nvPr/>
        </p:nvSpPr>
        <p:spPr>
          <a:xfrm>
            <a:off x="5695968" y="5626345"/>
            <a:ext cx="31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/>
                </a:solidFill>
                <a:latin typeface="+mj-lt"/>
              </a:rPr>
              <a:t>NETWORK OF TRUST</a:t>
            </a:r>
          </a:p>
        </p:txBody>
      </p:sp>
    </p:spTree>
    <p:extLst>
      <p:ext uri="{BB962C8B-B14F-4D97-AF65-F5344CB8AC3E}">
        <p14:creationId xmlns:p14="http://schemas.microsoft.com/office/powerpoint/2010/main" val="161151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Apollo program was not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4">
            <a:extLst>
              <a:ext uri="{FF2B5EF4-FFF2-40B4-BE49-F238E27FC236}">
                <a16:creationId xmlns:a16="http://schemas.microsoft.com/office/drawing/2014/main" id="{FCD4D779-544B-7C6E-65E8-6BC5796D4BDE}"/>
              </a:ext>
            </a:extLst>
          </p:cNvPr>
          <p:cNvSpPr txBox="1"/>
          <p:nvPr/>
        </p:nvSpPr>
        <p:spPr>
          <a:xfrm>
            <a:off x="5695968" y="5626345"/>
            <a:ext cx="31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/>
                </a:solidFill>
                <a:latin typeface="+mj-lt"/>
              </a:rPr>
              <a:t>NETWORK OF TRUST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4A6B9-9BC8-AB46-7BC5-442AE86D9383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2043236" y="6010871"/>
            <a:ext cx="2" cy="84712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C102CA-2A07-423C-1304-891B7C1D2F5D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529099" y="6138432"/>
            <a:ext cx="0" cy="71956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64DA1-A475-6565-722D-63DA50F256BA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230139" y="5887955"/>
            <a:ext cx="0" cy="97004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4">
            <a:extLst>
              <a:ext uri="{FF2B5EF4-FFF2-40B4-BE49-F238E27FC236}">
                <a16:creationId xmlns:a16="http://schemas.microsoft.com/office/drawing/2014/main" id="{09BE5696-9EAB-943A-AC35-7806DD567292}"/>
              </a:ext>
            </a:extLst>
          </p:cNvPr>
          <p:cNvSpPr txBox="1"/>
          <p:nvPr/>
        </p:nvSpPr>
        <p:spPr>
          <a:xfrm>
            <a:off x="6638242" y="6094795"/>
            <a:ext cx="1265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1"/>
                </a:solidFill>
                <a:latin typeface="+mj-lt"/>
              </a:rPr>
              <a:t>and it is deep...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59A642-E1BD-276C-CABA-C9C18E52030E}"/>
              </a:ext>
            </a:extLst>
          </p:cNvPr>
          <p:cNvCxnSpPr>
            <a:cxnSpLocks/>
            <a:endCxn id="74" idx="3"/>
          </p:cNvCxnSpPr>
          <p:nvPr/>
        </p:nvCxnSpPr>
        <p:spPr>
          <a:xfrm flipH="1">
            <a:off x="10275377" y="996688"/>
            <a:ext cx="191662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3A65F0-7340-1335-7DD0-9E03C7231B78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0" y="3068079"/>
            <a:ext cx="823354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4FF52D-79E2-01F1-01B3-3F9604D4CD31}"/>
              </a:ext>
            </a:extLst>
          </p:cNvPr>
          <p:cNvCxnSpPr/>
          <p:nvPr/>
        </p:nvCxnSpPr>
        <p:spPr>
          <a:xfrm flipH="1" flipV="1">
            <a:off x="8947298" y="5316279"/>
            <a:ext cx="648586" cy="15417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D4DED0-CFB7-0B54-3A91-53791A465D74}"/>
              </a:ext>
            </a:extLst>
          </p:cNvPr>
          <p:cNvCxnSpPr/>
          <p:nvPr/>
        </p:nvCxnSpPr>
        <p:spPr>
          <a:xfrm flipV="1">
            <a:off x="5029200" y="5188688"/>
            <a:ext cx="592815" cy="16693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330DD4E-63E6-3A5A-142B-C0D4B2EA5128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11252381" y="2725854"/>
            <a:ext cx="9396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E00E255-B17D-704E-CADE-19328827D770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0" y="3922580"/>
            <a:ext cx="3752568" cy="4336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6A061B75-649A-45E5-B4B4-3DC32FC5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Are there aliens on the far side of the moon?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1D440F39-7AEB-4994-B9B8-5D1FE2795EAD}"/>
              </a:ext>
            </a:extLst>
          </p:cNvPr>
          <p:cNvSpPr txBox="1"/>
          <p:nvPr/>
        </p:nvSpPr>
        <p:spPr>
          <a:xfrm>
            <a:off x="274713" y="6376108"/>
            <a:ext cx="21948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Public domain image by 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Thirdman at 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3"/>
              </a:rPr>
              <a:t>pexels.com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.</a:t>
            </a:r>
            <a:endParaRPr lang="sv-SE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348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6A061B75-649A-45E5-B4B4-3DC32FC5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Are there aliens on the far side of the moon?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352AE39-27C6-455F-9798-1D09F13DE25B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1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90BFB03-0978-4B7A-A9AE-5897EA4F2577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2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EA90B832-C4E8-4006-8703-77746A4A191D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3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566C9ABB-579E-4B41-B8C6-0B9C777AEC3E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4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FF84C498-877D-4F69-96E9-804E542D50FE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5</a:t>
            </a:r>
          </a:p>
        </p:txBody>
      </p:sp>
      <p:sp>
        <p:nvSpPr>
          <p:cNvPr id="12" name="Pil: femhörning 11">
            <a:extLst>
              <a:ext uri="{FF2B5EF4-FFF2-40B4-BE49-F238E27FC236}">
                <a16:creationId xmlns:a16="http://schemas.microsoft.com/office/drawing/2014/main" id="{D262C252-CF19-49B7-A9E6-A4C145AC9567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13" name="Pil: femhörning 12">
            <a:extLst>
              <a:ext uri="{FF2B5EF4-FFF2-40B4-BE49-F238E27FC236}">
                <a16:creationId xmlns:a16="http://schemas.microsoft.com/office/drawing/2014/main" id="{1D5EB7FA-881B-4EDC-9486-15EB9C4DB67D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14" name="Pil: femhörning 13">
            <a:extLst>
              <a:ext uri="{FF2B5EF4-FFF2-40B4-BE49-F238E27FC236}">
                <a16:creationId xmlns:a16="http://schemas.microsoft.com/office/drawing/2014/main" id="{221483D2-49AA-4DC1-8218-E7A93205A4C4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15" name="Pil: femhörning 14">
            <a:extLst>
              <a:ext uri="{FF2B5EF4-FFF2-40B4-BE49-F238E27FC236}">
                <a16:creationId xmlns:a16="http://schemas.microsoft.com/office/drawing/2014/main" id="{81EC4FF0-2A65-4B9D-ACF3-58786F646CC3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16" name="Pil: femhörning 15">
            <a:extLst>
              <a:ext uri="{FF2B5EF4-FFF2-40B4-BE49-F238E27FC236}">
                <a16:creationId xmlns:a16="http://schemas.microsoft.com/office/drawing/2014/main" id="{12E9CDCB-C0C9-47BA-8854-6846BFEC5D6D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17" name="Pratbubbla: högerpil 16">
            <a:extLst>
              <a:ext uri="{FF2B5EF4-FFF2-40B4-BE49-F238E27FC236}">
                <a16:creationId xmlns:a16="http://schemas.microsoft.com/office/drawing/2014/main" id="{5D7736F1-0E3F-48AE-8CD1-43BE3C04C302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Deliberation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323A817E-1B83-47D0-8767-12EDDAE2C484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394060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6A061B75-649A-45E5-B4B4-3DC32FC5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Are there aliens on the far side of the moon?</a:t>
            </a:r>
          </a:p>
        </p:txBody>
      </p:sp>
      <p:cxnSp>
        <p:nvCxnSpPr>
          <p:cNvPr id="21" name="Koppling: böjd 20">
            <a:extLst>
              <a:ext uri="{FF2B5EF4-FFF2-40B4-BE49-F238E27FC236}">
                <a16:creationId xmlns:a16="http://schemas.microsoft.com/office/drawing/2014/main" id="{2C82CAE9-BE50-40B4-9415-F412FF7564C5}"/>
              </a:ext>
            </a:extLst>
          </p:cNvPr>
          <p:cNvCxnSpPr>
            <a:cxnSpLocks/>
            <a:stCxn id="31" idx="0"/>
            <a:endCxn id="5" idx="0"/>
          </p:cNvCxnSpPr>
          <p:nvPr/>
        </p:nvCxnSpPr>
        <p:spPr>
          <a:xfrm rot="5400000" flipH="1" flipV="1">
            <a:off x="7299588" y="1505439"/>
            <a:ext cx="670593" cy="1127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21">
            <a:extLst>
              <a:ext uri="{FF2B5EF4-FFF2-40B4-BE49-F238E27FC236}">
                <a16:creationId xmlns:a16="http://schemas.microsoft.com/office/drawing/2014/main" id="{E24C7E48-0A84-4810-8F4B-88C271D38E8B}"/>
              </a:ext>
            </a:extLst>
          </p:cNvPr>
          <p:cNvSpPr txBox="1"/>
          <p:nvPr/>
        </p:nvSpPr>
        <p:spPr>
          <a:xfrm>
            <a:off x="6315280" y="995457"/>
            <a:ext cx="131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Often enough to provide quick answers.</a:t>
            </a:r>
          </a:p>
        </p:txBody>
      </p:sp>
      <p:sp>
        <p:nvSpPr>
          <p:cNvPr id="3" name="Rektangel: rundade hörn 5">
            <a:extLst>
              <a:ext uri="{FF2B5EF4-FFF2-40B4-BE49-F238E27FC236}">
                <a16:creationId xmlns:a16="http://schemas.microsoft.com/office/drawing/2014/main" id="{3792061C-36C7-C9DB-0C96-C36D9AC0FF39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1</a:t>
            </a:r>
          </a:p>
        </p:txBody>
      </p:sp>
      <p:sp>
        <p:nvSpPr>
          <p:cNvPr id="7" name="Rektangel: rundade hörn 7">
            <a:extLst>
              <a:ext uri="{FF2B5EF4-FFF2-40B4-BE49-F238E27FC236}">
                <a16:creationId xmlns:a16="http://schemas.microsoft.com/office/drawing/2014/main" id="{F3EF436F-CD3F-EB82-565A-F9AE122E8A9D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2</a:t>
            </a:r>
          </a:p>
        </p:txBody>
      </p:sp>
      <p:sp>
        <p:nvSpPr>
          <p:cNvPr id="19" name="Rektangel: rundade hörn 8">
            <a:extLst>
              <a:ext uri="{FF2B5EF4-FFF2-40B4-BE49-F238E27FC236}">
                <a16:creationId xmlns:a16="http://schemas.microsoft.com/office/drawing/2014/main" id="{6818818B-245E-6B6B-F698-153FD3E6B444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3</a:t>
            </a:r>
          </a:p>
        </p:txBody>
      </p:sp>
      <p:sp>
        <p:nvSpPr>
          <p:cNvPr id="20" name="Rektangel: rundade hörn 9">
            <a:extLst>
              <a:ext uri="{FF2B5EF4-FFF2-40B4-BE49-F238E27FC236}">
                <a16:creationId xmlns:a16="http://schemas.microsoft.com/office/drawing/2014/main" id="{AA4F6748-7CD6-77D8-1577-DD405B876E03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4</a:t>
            </a:r>
          </a:p>
        </p:txBody>
      </p:sp>
      <p:sp>
        <p:nvSpPr>
          <p:cNvPr id="23" name="Rektangel: rundade hörn 10">
            <a:extLst>
              <a:ext uri="{FF2B5EF4-FFF2-40B4-BE49-F238E27FC236}">
                <a16:creationId xmlns:a16="http://schemas.microsoft.com/office/drawing/2014/main" id="{2425B1BC-74A8-BE35-7D08-525512403B54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5</a:t>
            </a:r>
          </a:p>
        </p:txBody>
      </p:sp>
      <p:sp>
        <p:nvSpPr>
          <p:cNvPr id="25" name="Pil: femhörning 11">
            <a:extLst>
              <a:ext uri="{FF2B5EF4-FFF2-40B4-BE49-F238E27FC236}">
                <a16:creationId xmlns:a16="http://schemas.microsoft.com/office/drawing/2014/main" id="{6CA3FF7A-D391-A1BB-F30A-FE1648CE58B8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26" name="Pil: femhörning 12">
            <a:extLst>
              <a:ext uri="{FF2B5EF4-FFF2-40B4-BE49-F238E27FC236}">
                <a16:creationId xmlns:a16="http://schemas.microsoft.com/office/drawing/2014/main" id="{AB752A3A-A6F4-E06C-BA81-BCA564EA52D3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27" name="Pil: femhörning 13">
            <a:extLst>
              <a:ext uri="{FF2B5EF4-FFF2-40B4-BE49-F238E27FC236}">
                <a16:creationId xmlns:a16="http://schemas.microsoft.com/office/drawing/2014/main" id="{E6327062-9312-EA2B-B65C-739E8170A968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28" name="Pil: femhörning 14">
            <a:extLst>
              <a:ext uri="{FF2B5EF4-FFF2-40B4-BE49-F238E27FC236}">
                <a16:creationId xmlns:a16="http://schemas.microsoft.com/office/drawing/2014/main" id="{903513DB-2808-0E62-72A4-102EC6C0340B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29" name="Pil: femhörning 15">
            <a:extLst>
              <a:ext uri="{FF2B5EF4-FFF2-40B4-BE49-F238E27FC236}">
                <a16:creationId xmlns:a16="http://schemas.microsoft.com/office/drawing/2014/main" id="{F556484C-0D96-1DD0-60D3-DFB41AB1048F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0" name="Pratbubbla: högerpil 16">
            <a:extLst>
              <a:ext uri="{FF2B5EF4-FFF2-40B4-BE49-F238E27FC236}">
                <a16:creationId xmlns:a16="http://schemas.microsoft.com/office/drawing/2014/main" id="{42066B90-C180-B243-B3D0-464CF6FF945A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Deliberation</a:t>
            </a:r>
          </a:p>
        </p:txBody>
      </p:sp>
      <p:sp>
        <p:nvSpPr>
          <p:cNvPr id="31" name="Ellips 17">
            <a:extLst>
              <a:ext uri="{FF2B5EF4-FFF2-40B4-BE49-F238E27FC236}">
                <a16:creationId xmlns:a16="http://schemas.microsoft.com/office/drawing/2014/main" id="{52DC284A-EEDC-EEA4-FE13-7B3E083F8F15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145565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6A061B75-649A-45E5-B4B4-3DC32FC5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027D8B47-F305-422F-97BC-AC759EA490C5}"/>
              </a:ext>
            </a:extLst>
          </p:cNvPr>
          <p:cNvSpPr/>
          <p:nvPr/>
        </p:nvSpPr>
        <p:spPr>
          <a:xfrm>
            <a:off x="529803" y="518029"/>
            <a:ext cx="5360817" cy="5666926"/>
          </a:xfrm>
          <a:prstGeom prst="roundRect">
            <a:avLst>
              <a:gd name="adj" fmla="val 5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1FDB3876-FC34-4D0D-9A9D-84B324EED579}"/>
              </a:ext>
            </a:extLst>
          </p:cNvPr>
          <p:cNvSpPr txBox="1"/>
          <p:nvPr/>
        </p:nvSpPr>
        <p:spPr>
          <a:xfrm>
            <a:off x="1633073" y="5634845"/>
            <a:ext cx="297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THOROUGH PREPATORY WORK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74E1A170-485A-4100-98DC-CFF6A49E9408}"/>
              </a:ext>
            </a:extLst>
          </p:cNvPr>
          <p:cNvSpPr txBox="1"/>
          <p:nvPr/>
        </p:nvSpPr>
        <p:spPr>
          <a:xfrm>
            <a:off x="2550696" y="5356014"/>
            <a:ext cx="114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PERSONAL</a:t>
            </a:r>
          </a:p>
        </p:txBody>
      </p:sp>
      <p:sp>
        <p:nvSpPr>
          <p:cNvPr id="3" name="Tankebubbla: moln 4">
            <a:extLst>
              <a:ext uri="{FF2B5EF4-FFF2-40B4-BE49-F238E27FC236}">
                <a16:creationId xmlns:a16="http://schemas.microsoft.com/office/drawing/2014/main" id="{DA4CBE54-35C7-EDB0-685F-AE21BBFE4673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Are there aliens on the far side of the moon?</a:t>
            </a:r>
          </a:p>
        </p:txBody>
      </p:sp>
      <p:cxnSp>
        <p:nvCxnSpPr>
          <p:cNvPr id="7" name="Koppling: böjd 20">
            <a:extLst>
              <a:ext uri="{FF2B5EF4-FFF2-40B4-BE49-F238E27FC236}">
                <a16:creationId xmlns:a16="http://schemas.microsoft.com/office/drawing/2014/main" id="{6AFAD34F-19C6-DAC5-B952-CBE5E6B759BE}"/>
              </a:ext>
            </a:extLst>
          </p:cNvPr>
          <p:cNvCxnSpPr>
            <a:cxnSpLocks/>
            <a:stCxn id="37" idx="0"/>
            <a:endCxn id="3" idx="0"/>
          </p:cNvCxnSpPr>
          <p:nvPr/>
        </p:nvCxnSpPr>
        <p:spPr>
          <a:xfrm rot="5400000" flipH="1" flipV="1">
            <a:off x="7299588" y="1505439"/>
            <a:ext cx="670593" cy="1127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ruta 21">
            <a:extLst>
              <a:ext uri="{FF2B5EF4-FFF2-40B4-BE49-F238E27FC236}">
                <a16:creationId xmlns:a16="http://schemas.microsoft.com/office/drawing/2014/main" id="{49F1ADE7-76FA-74F8-3453-40B9FA2BDE78}"/>
              </a:ext>
            </a:extLst>
          </p:cNvPr>
          <p:cNvSpPr txBox="1"/>
          <p:nvPr/>
        </p:nvSpPr>
        <p:spPr>
          <a:xfrm>
            <a:off x="6315280" y="995457"/>
            <a:ext cx="131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Often enough to provide quick answers.</a:t>
            </a:r>
          </a:p>
        </p:txBody>
      </p:sp>
      <p:sp>
        <p:nvSpPr>
          <p:cNvPr id="26" name="Rektangel: rundade hörn 5">
            <a:extLst>
              <a:ext uri="{FF2B5EF4-FFF2-40B4-BE49-F238E27FC236}">
                <a16:creationId xmlns:a16="http://schemas.microsoft.com/office/drawing/2014/main" id="{B058E41E-D511-9DCE-7C68-C24C68556B93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1</a:t>
            </a:r>
          </a:p>
        </p:txBody>
      </p:sp>
      <p:sp>
        <p:nvSpPr>
          <p:cNvPr id="27" name="Rektangel: rundade hörn 7">
            <a:extLst>
              <a:ext uri="{FF2B5EF4-FFF2-40B4-BE49-F238E27FC236}">
                <a16:creationId xmlns:a16="http://schemas.microsoft.com/office/drawing/2014/main" id="{0DDE40C7-3978-B0D7-8DB8-3FB151ED69DA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2</a:t>
            </a:r>
          </a:p>
        </p:txBody>
      </p:sp>
      <p:sp>
        <p:nvSpPr>
          <p:cNvPr id="28" name="Rektangel: rundade hörn 8">
            <a:extLst>
              <a:ext uri="{FF2B5EF4-FFF2-40B4-BE49-F238E27FC236}">
                <a16:creationId xmlns:a16="http://schemas.microsoft.com/office/drawing/2014/main" id="{C2701DFD-9440-E58D-D1CB-4A6A118ADE2A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3</a:t>
            </a:r>
          </a:p>
        </p:txBody>
      </p:sp>
      <p:sp>
        <p:nvSpPr>
          <p:cNvPr id="29" name="Rektangel: rundade hörn 9">
            <a:extLst>
              <a:ext uri="{FF2B5EF4-FFF2-40B4-BE49-F238E27FC236}">
                <a16:creationId xmlns:a16="http://schemas.microsoft.com/office/drawing/2014/main" id="{EF6EC06A-57C1-DB5D-2535-53F0B3737A90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4</a:t>
            </a:r>
          </a:p>
        </p:txBody>
      </p:sp>
      <p:sp>
        <p:nvSpPr>
          <p:cNvPr id="30" name="Rektangel: rundade hörn 10">
            <a:extLst>
              <a:ext uri="{FF2B5EF4-FFF2-40B4-BE49-F238E27FC236}">
                <a16:creationId xmlns:a16="http://schemas.microsoft.com/office/drawing/2014/main" id="{7AAB151E-65D8-E178-A9D9-01103219FD89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Source 5</a:t>
            </a:r>
          </a:p>
        </p:txBody>
      </p:sp>
      <p:sp>
        <p:nvSpPr>
          <p:cNvPr id="31" name="Pil: femhörning 11">
            <a:extLst>
              <a:ext uri="{FF2B5EF4-FFF2-40B4-BE49-F238E27FC236}">
                <a16:creationId xmlns:a16="http://schemas.microsoft.com/office/drawing/2014/main" id="{84C9964B-759C-DCB3-F666-B4F01FC65182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2" name="Pil: femhörning 12">
            <a:extLst>
              <a:ext uri="{FF2B5EF4-FFF2-40B4-BE49-F238E27FC236}">
                <a16:creationId xmlns:a16="http://schemas.microsoft.com/office/drawing/2014/main" id="{47A216D2-270A-1116-71E5-9CD090188419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3" name="Pil: femhörning 13">
            <a:extLst>
              <a:ext uri="{FF2B5EF4-FFF2-40B4-BE49-F238E27FC236}">
                <a16:creationId xmlns:a16="http://schemas.microsoft.com/office/drawing/2014/main" id="{71D75733-814E-C702-066D-141EA30D8200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4" name="Pil: femhörning 14">
            <a:extLst>
              <a:ext uri="{FF2B5EF4-FFF2-40B4-BE49-F238E27FC236}">
                <a16:creationId xmlns:a16="http://schemas.microsoft.com/office/drawing/2014/main" id="{5B3DB368-B209-8561-8208-2C69B4432866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5" name="Pil: femhörning 15">
            <a:extLst>
              <a:ext uri="{FF2B5EF4-FFF2-40B4-BE49-F238E27FC236}">
                <a16:creationId xmlns:a16="http://schemas.microsoft.com/office/drawing/2014/main" id="{F8F56757-C885-2AC8-BBE0-2DD3A17DB228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Evaluation</a:t>
            </a:r>
          </a:p>
        </p:txBody>
      </p:sp>
      <p:sp>
        <p:nvSpPr>
          <p:cNvPr id="36" name="Pratbubbla: högerpil 16">
            <a:extLst>
              <a:ext uri="{FF2B5EF4-FFF2-40B4-BE49-F238E27FC236}">
                <a16:creationId xmlns:a16="http://schemas.microsoft.com/office/drawing/2014/main" id="{F00B61E8-7636-840C-D41D-D2ACE78B3897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Deliberation</a:t>
            </a:r>
          </a:p>
        </p:txBody>
      </p:sp>
      <p:sp>
        <p:nvSpPr>
          <p:cNvPr id="37" name="Ellips 17">
            <a:extLst>
              <a:ext uri="{FF2B5EF4-FFF2-40B4-BE49-F238E27FC236}">
                <a16:creationId xmlns:a16="http://schemas.microsoft.com/office/drawing/2014/main" id="{521A465B-8D25-564D-7F72-15552480E582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Reliable</a:t>
            </a:r>
          </a:p>
          <a:p>
            <a:pPr algn="ctr"/>
            <a:r>
              <a:rPr lang="sv-SE" dirty="0"/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129260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 descr="En bild som visar person&#10;&#10;Automatiskt genererad beskrivning">
            <a:extLst>
              <a:ext uri="{FF2B5EF4-FFF2-40B4-BE49-F238E27FC236}">
                <a16:creationId xmlns:a16="http://schemas.microsoft.com/office/drawing/2014/main" id="{85240838-F32E-4B2F-BB22-1E55299E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027D8B47-F305-422F-97BC-AC759EA490C5}"/>
              </a:ext>
            </a:extLst>
          </p:cNvPr>
          <p:cNvSpPr/>
          <p:nvPr/>
        </p:nvSpPr>
        <p:spPr>
          <a:xfrm>
            <a:off x="529803" y="518029"/>
            <a:ext cx="5360817" cy="5666926"/>
          </a:xfrm>
          <a:prstGeom prst="roundRect">
            <a:avLst>
              <a:gd name="adj" fmla="val 5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How many monthly active  customers have we got?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352AE39-27C6-455F-9798-1D09F13DE25B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ERP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90BFB03-0978-4B7A-A9AE-5897EA4F2577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CRM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EA90B832-C4E8-4006-8703-77746A4A191D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PoS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566C9ABB-579E-4B41-B8C6-0B9C777AEC3E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web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FF84C498-877D-4F69-96E9-804E542D50FE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external</a:t>
            </a:r>
          </a:p>
        </p:txBody>
      </p:sp>
      <p:sp>
        <p:nvSpPr>
          <p:cNvPr id="12" name="Pil: femhörning 11">
            <a:extLst>
              <a:ext uri="{FF2B5EF4-FFF2-40B4-BE49-F238E27FC236}">
                <a16:creationId xmlns:a16="http://schemas.microsoft.com/office/drawing/2014/main" id="{D262C252-CF19-49B7-A9E6-A4C145AC9567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3" name="Pil: femhörning 12">
            <a:extLst>
              <a:ext uri="{FF2B5EF4-FFF2-40B4-BE49-F238E27FC236}">
                <a16:creationId xmlns:a16="http://schemas.microsoft.com/office/drawing/2014/main" id="{1D5EB7FA-881B-4EDC-9486-15EB9C4DB67D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4" name="Pil: femhörning 13">
            <a:extLst>
              <a:ext uri="{FF2B5EF4-FFF2-40B4-BE49-F238E27FC236}">
                <a16:creationId xmlns:a16="http://schemas.microsoft.com/office/drawing/2014/main" id="{221483D2-49AA-4DC1-8218-E7A93205A4C4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5" name="Pil: femhörning 14">
            <a:extLst>
              <a:ext uri="{FF2B5EF4-FFF2-40B4-BE49-F238E27FC236}">
                <a16:creationId xmlns:a16="http://schemas.microsoft.com/office/drawing/2014/main" id="{81EC4FF0-2A65-4B9D-ACF3-58786F646CC3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6" name="Pil: femhörning 15">
            <a:extLst>
              <a:ext uri="{FF2B5EF4-FFF2-40B4-BE49-F238E27FC236}">
                <a16:creationId xmlns:a16="http://schemas.microsoft.com/office/drawing/2014/main" id="{12E9CDCB-C0C9-47BA-8854-6846BFEC5D6D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7" name="Pratbubbla: högerpil 16">
            <a:extLst>
              <a:ext uri="{FF2B5EF4-FFF2-40B4-BE49-F238E27FC236}">
                <a16:creationId xmlns:a16="http://schemas.microsoft.com/office/drawing/2014/main" id="{5D7736F1-0E3F-48AE-8CD1-43BE3C04C302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Integration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323A817E-1B83-47D0-8767-12EDDAE2C484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Warehouse</a:t>
            </a:r>
          </a:p>
        </p:txBody>
      </p:sp>
      <p:cxnSp>
        <p:nvCxnSpPr>
          <p:cNvPr id="21" name="Koppling: böjd 20">
            <a:extLst>
              <a:ext uri="{FF2B5EF4-FFF2-40B4-BE49-F238E27FC236}">
                <a16:creationId xmlns:a16="http://schemas.microsoft.com/office/drawing/2014/main" id="{2C82CAE9-BE50-40B4-9415-F412FF7564C5}"/>
              </a:ext>
            </a:extLst>
          </p:cNvPr>
          <p:cNvCxnSpPr>
            <a:stCxn id="18" idx="0"/>
            <a:endCxn id="5" idx="0"/>
          </p:cNvCxnSpPr>
          <p:nvPr/>
        </p:nvCxnSpPr>
        <p:spPr>
          <a:xfrm rot="5400000" flipH="1" flipV="1">
            <a:off x="7299588" y="1505439"/>
            <a:ext cx="670593" cy="1127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1">
            <a:extLst>
              <a:ext uri="{FF2B5EF4-FFF2-40B4-BE49-F238E27FC236}">
                <a16:creationId xmlns:a16="http://schemas.microsoft.com/office/drawing/2014/main" id="{49EA967C-6CD8-0658-62CB-217E2A9E4D45}"/>
              </a:ext>
            </a:extLst>
          </p:cNvPr>
          <p:cNvSpPr txBox="1"/>
          <p:nvPr/>
        </p:nvSpPr>
        <p:spPr>
          <a:xfrm>
            <a:off x="6315280" y="995457"/>
            <a:ext cx="131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Often enough to provide quick answers.</a:t>
            </a:r>
          </a:p>
        </p:txBody>
      </p:sp>
      <p:sp>
        <p:nvSpPr>
          <p:cNvPr id="4" name="textruta 22">
            <a:extLst>
              <a:ext uri="{FF2B5EF4-FFF2-40B4-BE49-F238E27FC236}">
                <a16:creationId xmlns:a16="http://schemas.microsoft.com/office/drawing/2014/main" id="{EEEC3096-D56F-189A-D974-7AC3DDFBD524}"/>
              </a:ext>
            </a:extLst>
          </p:cNvPr>
          <p:cNvSpPr txBox="1"/>
          <p:nvPr/>
        </p:nvSpPr>
        <p:spPr>
          <a:xfrm>
            <a:off x="1633073" y="5634845"/>
            <a:ext cx="297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THOROUGH PREPATORY WORK</a:t>
            </a:r>
          </a:p>
        </p:txBody>
      </p:sp>
      <p:sp>
        <p:nvSpPr>
          <p:cNvPr id="7" name="textruta 24">
            <a:extLst>
              <a:ext uri="{FF2B5EF4-FFF2-40B4-BE49-F238E27FC236}">
                <a16:creationId xmlns:a16="http://schemas.microsoft.com/office/drawing/2014/main" id="{CB6EB03D-DF6B-5091-75DA-BFBA4D754CED}"/>
              </a:ext>
            </a:extLst>
          </p:cNvPr>
          <p:cNvSpPr txBox="1"/>
          <p:nvPr/>
        </p:nvSpPr>
        <p:spPr>
          <a:xfrm>
            <a:off x="2482928" y="5356014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JOINT EFFORT</a:t>
            </a:r>
          </a:p>
        </p:txBody>
      </p:sp>
    </p:spTree>
    <p:extLst>
      <p:ext uri="{BB962C8B-B14F-4D97-AF65-F5344CB8AC3E}">
        <p14:creationId xmlns:p14="http://schemas.microsoft.com/office/powerpoint/2010/main" val="37011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 descr="En bild som visar person&#10;&#10;Automatiskt genererad beskrivning">
            <a:extLst>
              <a:ext uri="{FF2B5EF4-FFF2-40B4-BE49-F238E27FC236}">
                <a16:creationId xmlns:a16="http://schemas.microsoft.com/office/drawing/2014/main" id="{85240838-F32E-4B2F-BB22-1E55299E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027D8B47-F305-422F-97BC-AC759EA490C5}"/>
              </a:ext>
            </a:extLst>
          </p:cNvPr>
          <p:cNvSpPr/>
          <p:nvPr/>
        </p:nvSpPr>
        <p:spPr>
          <a:xfrm>
            <a:off x="529803" y="518029"/>
            <a:ext cx="5360817" cy="5666926"/>
          </a:xfrm>
          <a:prstGeom prst="roundRect">
            <a:avLst>
              <a:gd name="adj" fmla="val 5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How many monthly active  customers have we got?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352AE39-27C6-455F-9798-1D09F13DE25B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ERP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90BFB03-0978-4B7A-A9AE-5897EA4F2577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CRM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EA90B832-C4E8-4006-8703-77746A4A191D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PoS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566C9ABB-579E-4B41-B8C6-0B9C777AEC3E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web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FF84C498-877D-4F69-96E9-804E542D50FE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external</a:t>
            </a:r>
          </a:p>
        </p:txBody>
      </p:sp>
      <p:sp>
        <p:nvSpPr>
          <p:cNvPr id="12" name="Pil: femhörning 11">
            <a:extLst>
              <a:ext uri="{FF2B5EF4-FFF2-40B4-BE49-F238E27FC236}">
                <a16:creationId xmlns:a16="http://schemas.microsoft.com/office/drawing/2014/main" id="{D262C252-CF19-49B7-A9E6-A4C145AC9567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3" name="Pil: femhörning 12">
            <a:extLst>
              <a:ext uri="{FF2B5EF4-FFF2-40B4-BE49-F238E27FC236}">
                <a16:creationId xmlns:a16="http://schemas.microsoft.com/office/drawing/2014/main" id="{1D5EB7FA-881B-4EDC-9486-15EB9C4DB67D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4" name="Pil: femhörning 13">
            <a:extLst>
              <a:ext uri="{FF2B5EF4-FFF2-40B4-BE49-F238E27FC236}">
                <a16:creationId xmlns:a16="http://schemas.microsoft.com/office/drawing/2014/main" id="{221483D2-49AA-4DC1-8218-E7A93205A4C4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5" name="Pil: femhörning 14">
            <a:extLst>
              <a:ext uri="{FF2B5EF4-FFF2-40B4-BE49-F238E27FC236}">
                <a16:creationId xmlns:a16="http://schemas.microsoft.com/office/drawing/2014/main" id="{81EC4FF0-2A65-4B9D-ACF3-58786F646CC3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6" name="Pil: femhörning 15">
            <a:extLst>
              <a:ext uri="{FF2B5EF4-FFF2-40B4-BE49-F238E27FC236}">
                <a16:creationId xmlns:a16="http://schemas.microsoft.com/office/drawing/2014/main" id="{12E9CDCB-C0C9-47BA-8854-6846BFEC5D6D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7" name="Pratbubbla: högerpil 16">
            <a:extLst>
              <a:ext uri="{FF2B5EF4-FFF2-40B4-BE49-F238E27FC236}">
                <a16:creationId xmlns:a16="http://schemas.microsoft.com/office/drawing/2014/main" id="{5D7736F1-0E3F-48AE-8CD1-43BE3C04C302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Integration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323A817E-1B83-47D0-8767-12EDDAE2C484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Warehouse</a:t>
            </a:r>
          </a:p>
        </p:txBody>
      </p:sp>
      <p:cxnSp>
        <p:nvCxnSpPr>
          <p:cNvPr id="21" name="Koppling: böjd 20">
            <a:extLst>
              <a:ext uri="{FF2B5EF4-FFF2-40B4-BE49-F238E27FC236}">
                <a16:creationId xmlns:a16="http://schemas.microsoft.com/office/drawing/2014/main" id="{2C82CAE9-BE50-40B4-9415-F412FF7564C5}"/>
              </a:ext>
            </a:extLst>
          </p:cNvPr>
          <p:cNvCxnSpPr>
            <a:stCxn id="18" idx="0"/>
            <a:endCxn id="5" idx="0"/>
          </p:cNvCxnSpPr>
          <p:nvPr/>
        </p:nvCxnSpPr>
        <p:spPr>
          <a:xfrm rot="5400000" flipH="1" flipV="1">
            <a:off x="7299588" y="1505439"/>
            <a:ext cx="670593" cy="1127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1">
            <a:extLst>
              <a:ext uri="{FF2B5EF4-FFF2-40B4-BE49-F238E27FC236}">
                <a16:creationId xmlns:a16="http://schemas.microsoft.com/office/drawing/2014/main" id="{49EA967C-6CD8-0658-62CB-217E2A9E4D45}"/>
              </a:ext>
            </a:extLst>
          </p:cNvPr>
          <p:cNvSpPr txBox="1"/>
          <p:nvPr/>
        </p:nvSpPr>
        <p:spPr>
          <a:xfrm>
            <a:off x="6315280" y="995457"/>
            <a:ext cx="131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Often enough to provide quick answers.</a:t>
            </a:r>
          </a:p>
        </p:txBody>
      </p:sp>
      <p:sp>
        <p:nvSpPr>
          <p:cNvPr id="4" name="textruta 22">
            <a:extLst>
              <a:ext uri="{FF2B5EF4-FFF2-40B4-BE49-F238E27FC236}">
                <a16:creationId xmlns:a16="http://schemas.microsoft.com/office/drawing/2014/main" id="{EEEC3096-D56F-189A-D974-7AC3DDFBD524}"/>
              </a:ext>
            </a:extLst>
          </p:cNvPr>
          <p:cNvSpPr txBox="1"/>
          <p:nvPr/>
        </p:nvSpPr>
        <p:spPr>
          <a:xfrm>
            <a:off x="1633073" y="5634845"/>
            <a:ext cx="297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THOROUGH </a:t>
            </a:r>
            <a:r>
              <a:rPr lang="sv-SE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PREPATORY</a:t>
            </a:r>
            <a:r>
              <a:rPr lang="sv-SE" b="1" dirty="0">
                <a:solidFill>
                  <a:schemeClr val="accent1"/>
                </a:solidFill>
                <a:latin typeface="+mj-lt"/>
              </a:rPr>
              <a:t> WORK</a:t>
            </a:r>
          </a:p>
        </p:txBody>
      </p:sp>
      <p:sp>
        <p:nvSpPr>
          <p:cNvPr id="7" name="textruta 24">
            <a:extLst>
              <a:ext uri="{FF2B5EF4-FFF2-40B4-BE49-F238E27FC236}">
                <a16:creationId xmlns:a16="http://schemas.microsoft.com/office/drawing/2014/main" id="{CB6EB03D-DF6B-5091-75DA-BFBA4D754CED}"/>
              </a:ext>
            </a:extLst>
          </p:cNvPr>
          <p:cNvSpPr txBox="1"/>
          <p:nvPr/>
        </p:nvSpPr>
        <p:spPr>
          <a:xfrm>
            <a:off x="2482928" y="5356014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JOINT EFFORT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51FB13-B65C-A683-0080-E4241B1DB03D}"/>
              </a:ext>
            </a:extLst>
          </p:cNvPr>
          <p:cNvSpPr txBox="1"/>
          <p:nvPr/>
        </p:nvSpPr>
        <p:spPr>
          <a:xfrm>
            <a:off x="10021796" y="3429000"/>
            <a:ext cx="125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Is it a project?</a:t>
            </a:r>
            <a:endParaRPr lang="en-S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9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/>
                </a:solidFill>
              </a:rPr>
              <a:t>The Apollo program was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4">
            <a:extLst>
              <a:ext uri="{FF2B5EF4-FFF2-40B4-BE49-F238E27FC236}">
                <a16:creationId xmlns:a16="http://schemas.microsoft.com/office/drawing/2014/main" id="{FCD4D779-544B-7C6E-65E8-6BC5796D4BDE}"/>
              </a:ext>
            </a:extLst>
          </p:cNvPr>
          <p:cNvSpPr txBox="1"/>
          <p:nvPr/>
        </p:nvSpPr>
        <p:spPr>
          <a:xfrm>
            <a:off x="5695968" y="5626345"/>
            <a:ext cx="31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/>
                </a:solidFill>
                <a:latin typeface="+mj-lt"/>
              </a:rPr>
              <a:t>NETWORK OF TRUST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4A6B9-9BC8-AB46-7BC5-442AE86D9383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2043236" y="6010871"/>
            <a:ext cx="2" cy="84712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C102CA-2A07-423C-1304-891B7C1D2F5D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529099" y="6138432"/>
            <a:ext cx="0" cy="71956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64DA1-A475-6565-722D-63DA50F256BA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230139" y="5887955"/>
            <a:ext cx="0" cy="97004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4">
            <a:extLst>
              <a:ext uri="{FF2B5EF4-FFF2-40B4-BE49-F238E27FC236}">
                <a16:creationId xmlns:a16="http://schemas.microsoft.com/office/drawing/2014/main" id="{09BE5696-9EAB-943A-AC35-7806DD567292}"/>
              </a:ext>
            </a:extLst>
          </p:cNvPr>
          <p:cNvSpPr txBox="1"/>
          <p:nvPr/>
        </p:nvSpPr>
        <p:spPr>
          <a:xfrm>
            <a:off x="6638242" y="6094795"/>
            <a:ext cx="1265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1"/>
                </a:solidFill>
                <a:latin typeface="+mj-lt"/>
              </a:rPr>
              <a:t>and it is deep...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59A642-E1BD-276C-CABA-C9C18E52030E}"/>
              </a:ext>
            </a:extLst>
          </p:cNvPr>
          <p:cNvCxnSpPr>
            <a:cxnSpLocks/>
            <a:endCxn id="74" idx="3"/>
          </p:cNvCxnSpPr>
          <p:nvPr/>
        </p:nvCxnSpPr>
        <p:spPr>
          <a:xfrm flipH="1">
            <a:off x="10275377" y="996688"/>
            <a:ext cx="191662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3A65F0-7340-1335-7DD0-9E03C7231B78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0" y="3068079"/>
            <a:ext cx="823354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4FF52D-79E2-01F1-01B3-3F9604D4CD31}"/>
              </a:ext>
            </a:extLst>
          </p:cNvPr>
          <p:cNvCxnSpPr/>
          <p:nvPr/>
        </p:nvCxnSpPr>
        <p:spPr>
          <a:xfrm flipH="1" flipV="1">
            <a:off x="8947298" y="5316279"/>
            <a:ext cx="648586" cy="15417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D4DED0-CFB7-0B54-3A91-53791A465D74}"/>
              </a:ext>
            </a:extLst>
          </p:cNvPr>
          <p:cNvCxnSpPr/>
          <p:nvPr/>
        </p:nvCxnSpPr>
        <p:spPr>
          <a:xfrm flipV="1">
            <a:off x="5029200" y="5188688"/>
            <a:ext cx="592815" cy="16693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330DD4E-63E6-3A5A-142B-C0D4B2EA5128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11252381" y="2725854"/>
            <a:ext cx="9396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E00E255-B17D-704E-CADE-19328827D770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0" y="3922580"/>
            <a:ext cx="3752568" cy="4336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BEA8063-5F50-99E3-1F2A-E5ABAF7FBA61}"/>
              </a:ext>
            </a:extLst>
          </p:cNvPr>
          <p:cNvSpPr/>
          <p:nvPr/>
        </p:nvSpPr>
        <p:spPr>
          <a:xfrm>
            <a:off x="3534264" y="3523507"/>
            <a:ext cx="1986367" cy="753173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C30A2-6692-AE8E-4F95-F2A79403B142}"/>
              </a:ext>
            </a:extLst>
          </p:cNvPr>
          <p:cNvSpPr txBox="1"/>
          <p:nvPr/>
        </p:nvSpPr>
        <p:spPr>
          <a:xfrm>
            <a:off x="4564994" y="372178"/>
            <a:ext cx="191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Reliability changes</a:t>
            </a:r>
            <a:endParaRPr lang="en-S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8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saker&#10;&#10;Automatiskt genererad beskrivning">
            <a:extLst>
              <a:ext uri="{FF2B5EF4-FFF2-40B4-BE49-F238E27FC236}">
                <a16:creationId xmlns:a16="http://schemas.microsoft.com/office/drawing/2014/main" id="{7CA3C25F-0AE8-DCF4-3E4E-03E14172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389" y="867515"/>
            <a:ext cx="5122970" cy="512297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9F84042-04BE-1A69-EAE3-71513729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66" y="595423"/>
            <a:ext cx="3423571" cy="9293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UNDERSTAND THE QUESTION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08EB4BB-8B2E-466A-D7F6-B9C6636F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1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C7A996-D3EC-78FE-1148-F61ABEEEE9E1}"/>
              </a:ext>
            </a:extLst>
          </p:cNvPr>
          <p:cNvSpPr txBox="1"/>
          <p:nvPr/>
        </p:nvSpPr>
        <p:spPr>
          <a:xfrm>
            <a:off x="9721741" y="6140678"/>
            <a:ext cx="17155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Alien lifeform according to AI: </a:t>
            </a:r>
            <a:r>
              <a:rPr lang="sv-SE" sz="800" dirty="0">
                <a:solidFill>
                  <a:schemeClr val="bg1">
                    <a:lumMod val="50000"/>
                  </a:schemeClr>
                </a:solidFill>
                <a:latin typeface="+mj-lt"/>
                <a:hlinkClick r:id="rId3"/>
              </a:rPr>
              <a:t>DALL-E</a:t>
            </a:r>
            <a:endParaRPr lang="sv-SE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F31FD-4312-45C2-BA28-AD03FF46D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80" y="1524811"/>
            <a:ext cx="2802647" cy="44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2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ultiplikationstecken 44">
            <a:extLst>
              <a:ext uri="{FF2B5EF4-FFF2-40B4-BE49-F238E27FC236}">
                <a16:creationId xmlns:a16="http://schemas.microsoft.com/office/drawing/2014/main" id="{6F887320-C20A-7B6A-C07F-AAE7E62CA32A}"/>
              </a:ext>
            </a:extLst>
          </p:cNvPr>
          <p:cNvSpPr/>
          <p:nvPr/>
        </p:nvSpPr>
        <p:spPr>
          <a:xfrm>
            <a:off x="3979121" y="159237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Multiplikationstecken 44">
            <a:extLst>
              <a:ext uri="{FF2B5EF4-FFF2-40B4-BE49-F238E27FC236}">
                <a16:creationId xmlns:a16="http://schemas.microsoft.com/office/drawing/2014/main" id="{CA218D5D-E4E4-E74E-079E-9477FF1FF292}"/>
              </a:ext>
            </a:extLst>
          </p:cNvPr>
          <p:cNvSpPr/>
          <p:nvPr/>
        </p:nvSpPr>
        <p:spPr>
          <a:xfrm>
            <a:off x="6707567" y="153167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Multiplikationstecken 44">
            <a:extLst>
              <a:ext uri="{FF2B5EF4-FFF2-40B4-BE49-F238E27FC236}">
                <a16:creationId xmlns:a16="http://schemas.microsoft.com/office/drawing/2014/main" id="{AF641CD7-D655-A091-0DB9-B195111BA509}"/>
              </a:ext>
            </a:extLst>
          </p:cNvPr>
          <p:cNvSpPr/>
          <p:nvPr/>
        </p:nvSpPr>
        <p:spPr>
          <a:xfrm>
            <a:off x="7569519" y="2832701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Multiplikationstecken 44">
            <a:extLst>
              <a:ext uri="{FF2B5EF4-FFF2-40B4-BE49-F238E27FC236}">
                <a16:creationId xmlns:a16="http://schemas.microsoft.com/office/drawing/2014/main" id="{D5345718-FBEE-08BD-1E57-E2278DE3DA59}"/>
              </a:ext>
            </a:extLst>
          </p:cNvPr>
          <p:cNvSpPr/>
          <p:nvPr/>
        </p:nvSpPr>
        <p:spPr>
          <a:xfrm>
            <a:off x="7559231" y="375855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Multiplikationstecken 44">
            <a:extLst>
              <a:ext uri="{FF2B5EF4-FFF2-40B4-BE49-F238E27FC236}">
                <a16:creationId xmlns:a16="http://schemas.microsoft.com/office/drawing/2014/main" id="{B76133F2-2142-17B1-5952-603810B89D67}"/>
              </a:ext>
            </a:extLst>
          </p:cNvPr>
          <p:cNvSpPr/>
          <p:nvPr/>
        </p:nvSpPr>
        <p:spPr>
          <a:xfrm>
            <a:off x="7559231" y="464106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Multiplikationstecken 44">
            <a:extLst>
              <a:ext uri="{FF2B5EF4-FFF2-40B4-BE49-F238E27FC236}">
                <a16:creationId xmlns:a16="http://schemas.microsoft.com/office/drawing/2014/main" id="{148BDA99-852F-1649-A1F6-59DE149D8E37}"/>
              </a:ext>
            </a:extLst>
          </p:cNvPr>
          <p:cNvSpPr/>
          <p:nvPr/>
        </p:nvSpPr>
        <p:spPr>
          <a:xfrm>
            <a:off x="3968442" y="542597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" name="Multiplikationstecken 44">
            <a:extLst>
              <a:ext uri="{FF2B5EF4-FFF2-40B4-BE49-F238E27FC236}">
                <a16:creationId xmlns:a16="http://schemas.microsoft.com/office/drawing/2014/main" id="{CC9CE076-9CDE-9603-4414-E72AB1C3C339}"/>
              </a:ext>
            </a:extLst>
          </p:cNvPr>
          <p:cNvSpPr/>
          <p:nvPr/>
        </p:nvSpPr>
        <p:spPr>
          <a:xfrm>
            <a:off x="9662748" y="224478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Multiplikationstecken 44">
            <a:extLst>
              <a:ext uri="{FF2B5EF4-FFF2-40B4-BE49-F238E27FC236}">
                <a16:creationId xmlns:a16="http://schemas.microsoft.com/office/drawing/2014/main" id="{3C161484-45D2-4CD7-1067-4322A8E69E35}"/>
              </a:ext>
            </a:extLst>
          </p:cNvPr>
          <p:cNvSpPr/>
          <p:nvPr/>
        </p:nvSpPr>
        <p:spPr>
          <a:xfrm>
            <a:off x="1479717" y="4095616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/>
                </a:solidFill>
              </a:rPr>
              <a:t>The Apollo program was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4">
            <a:extLst>
              <a:ext uri="{FF2B5EF4-FFF2-40B4-BE49-F238E27FC236}">
                <a16:creationId xmlns:a16="http://schemas.microsoft.com/office/drawing/2014/main" id="{FCD4D779-544B-7C6E-65E8-6BC5796D4BDE}"/>
              </a:ext>
            </a:extLst>
          </p:cNvPr>
          <p:cNvSpPr txBox="1"/>
          <p:nvPr/>
        </p:nvSpPr>
        <p:spPr>
          <a:xfrm>
            <a:off x="5695968" y="5626345"/>
            <a:ext cx="31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/>
                </a:solidFill>
                <a:latin typeface="+mj-lt"/>
              </a:rPr>
              <a:t>NETWORK OF TRUST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4A6B9-9BC8-AB46-7BC5-442AE86D9383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2043236" y="6010871"/>
            <a:ext cx="2" cy="84712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C102CA-2A07-423C-1304-891B7C1D2F5D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529099" y="6138432"/>
            <a:ext cx="0" cy="71956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64DA1-A475-6565-722D-63DA50F256BA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230139" y="5887955"/>
            <a:ext cx="0" cy="97004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4">
            <a:extLst>
              <a:ext uri="{FF2B5EF4-FFF2-40B4-BE49-F238E27FC236}">
                <a16:creationId xmlns:a16="http://schemas.microsoft.com/office/drawing/2014/main" id="{09BE5696-9EAB-943A-AC35-7806DD567292}"/>
              </a:ext>
            </a:extLst>
          </p:cNvPr>
          <p:cNvSpPr txBox="1"/>
          <p:nvPr/>
        </p:nvSpPr>
        <p:spPr>
          <a:xfrm>
            <a:off x="6638242" y="6094795"/>
            <a:ext cx="1265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1"/>
                </a:solidFill>
                <a:latin typeface="+mj-lt"/>
              </a:rPr>
              <a:t>and it is deep...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59A642-E1BD-276C-CABA-C9C18E52030E}"/>
              </a:ext>
            </a:extLst>
          </p:cNvPr>
          <p:cNvCxnSpPr>
            <a:cxnSpLocks/>
            <a:endCxn id="74" idx="3"/>
          </p:cNvCxnSpPr>
          <p:nvPr/>
        </p:nvCxnSpPr>
        <p:spPr>
          <a:xfrm flipH="1">
            <a:off x="10275377" y="996688"/>
            <a:ext cx="191662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3A65F0-7340-1335-7DD0-9E03C7231B78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0" y="3068079"/>
            <a:ext cx="823354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4FF52D-79E2-01F1-01B3-3F9604D4CD31}"/>
              </a:ext>
            </a:extLst>
          </p:cNvPr>
          <p:cNvCxnSpPr/>
          <p:nvPr/>
        </p:nvCxnSpPr>
        <p:spPr>
          <a:xfrm flipH="1" flipV="1">
            <a:off x="8947298" y="5316279"/>
            <a:ext cx="648586" cy="15417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D4DED0-CFB7-0B54-3A91-53791A465D74}"/>
              </a:ext>
            </a:extLst>
          </p:cNvPr>
          <p:cNvCxnSpPr/>
          <p:nvPr/>
        </p:nvCxnSpPr>
        <p:spPr>
          <a:xfrm flipV="1">
            <a:off x="5029200" y="5188688"/>
            <a:ext cx="592815" cy="16693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330DD4E-63E6-3A5A-142B-C0D4B2EA5128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11252381" y="2725854"/>
            <a:ext cx="9396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E00E255-B17D-704E-CADE-19328827D770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0" y="3922580"/>
            <a:ext cx="3752568" cy="4336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BEA8063-5F50-99E3-1F2A-E5ABAF7FBA61}"/>
              </a:ext>
            </a:extLst>
          </p:cNvPr>
          <p:cNvSpPr/>
          <p:nvPr/>
        </p:nvSpPr>
        <p:spPr>
          <a:xfrm>
            <a:off x="3534264" y="3523507"/>
            <a:ext cx="1986367" cy="753173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1FF2D-2F58-E18D-6B69-6155319F9A9C}"/>
              </a:ext>
            </a:extLst>
          </p:cNvPr>
          <p:cNvSpPr txBox="1"/>
          <p:nvPr/>
        </p:nvSpPr>
        <p:spPr>
          <a:xfrm>
            <a:off x="4564994" y="372178"/>
            <a:ext cx="559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Reliability changes and the impact spreads in the network</a:t>
            </a:r>
            <a:endParaRPr lang="en-S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42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ultiplikationstecken 44">
            <a:extLst>
              <a:ext uri="{FF2B5EF4-FFF2-40B4-BE49-F238E27FC236}">
                <a16:creationId xmlns:a16="http://schemas.microsoft.com/office/drawing/2014/main" id="{6F887320-C20A-7B6A-C07F-AAE7E62CA32A}"/>
              </a:ext>
            </a:extLst>
          </p:cNvPr>
          <p:cNvSpPr/>
          <p:nvPr/>
        </p:nvSpPr>
        <p:spPr>
          <a:xfrm>
            <a:off x="3979121" y="159237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Multiplikationstecken 44">
            <a:extLst>
              <a:ext uri="{FF2B5EF4-FFF2-40B4-BE49-F238E27FC236}">
                <a16:creationId xmlns:a16="http://schemas.microsoft.com/office/drawing/2014/main" id="{CA218D5D-E4E4-E74E-079E-9477FF1FF292}"/>
              </a:ext>
            </a:extLst>
          </p:cNvPr>
          <p:cNvSpPr/>
          <p:nvPr/>
        </p:nvSpPr>
        <p:spPr>
          <a:xfrm>
            <a:off x="6707567" y="153167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Multiplikationstecken 44">
            <a:extLst>
              <a:ext uri="{FF2B5EF4-FFF2-40B4-BE49-F238E27FC236}">
                <a16:creationId xmlns:a16="http://schemas.microsoft.com/office/drawing/2014/main" id="{AF641CD7-D655-A091-0DB9-B195111BA509}"/>
              </a:ext>
            </a:extLst>
          </p:cNvPr>
          <p:cNvSpPr/>
          <p:nvPr/>
        </p:nvSpPr>
        <p:spPr>
          <a:xfrm>
            <a:off x="7569519" y="2832701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Multiplikationstecken 44">
            <a:extLst>
              <a:ext uri="{FF2B5EF4-FFF2-40B4-BE49-F238E27FC236}">
                <a16:creationId xmlns:a16="http://schemas.microsoft.com/office/drawing/2014/main" id="{D5345718-FBEE-08BD-1E57-E2278DE3DA59}"/>
              </a:ext>
            </a:extLst>
          </p:cNvPr>
          <p:cNvSpPr/>
          <p:nvPr/>
        </p:nvSpPr>
        <p:spPr>
          <a:xfrm>
            <a:off x="7559231" y="375855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Multiplikationstecken 44">
            <a:extLst>
              <a:ext uri="{FF2B5EF4-FFF2-40B4-BE49-F238E27FC236}">
                <a16:creationId xmlns:a16="http://schemas.microsoft.com/office/drawing/2014/main" id="{B76133F2-2142-17B1-5952-603810B89D67}"/>
              </a:ext>
            </a:extLst>
          </p:cNvPr>
          <p:cNvSpPr/>
          <p:nvPr/>
        </p:nvSpPr>
        <p:spPr>
          <a:xfrm>
            <a:off x="7559231" y="4641067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Multiplikationstecken 44">
            <a:extLst>
              <a:ext uri="{FF2B5EF4-FFF2-40B4-BE49-F238E27FC236}">
                <a16:creationId xmlns:a16="http://schemas.microsoft.com/office/drawing/2014/main" id="{148BDA99-852F-1649-A1F6-59DE149D8E37}"/>
              </a:ext>
            </a:extLst>
          </p:cNvPr>
          <p:cNvSpPr/>
          <p:nvPr/>
        </p:nvSpPr>
        <p:spPr>
          <a:xfrm>
            <a:off x="3968442" y="542597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" name="Multiplikationstecken 44">
            <a:extLst>
              <a:ext uri="{FF2B5EF4-FFF2-40B4-BE49-F238E27FC236}">
                <a16:creationId xmlns:a16="http://schemas.microsoft.com/office/drawing/2014/main" id="{CC9CE076-9CDE-9603-4414-E72AB1C3C339}"/>
              </a:ext>
            </a:extLst>
          </p:cNvPr>
          <p:cNvSpPr/>
          <p:nvPr/>
        </p:nvSpPr>
        <p:spPr>
          <a:xfrm>
            <a:off x="9662748" y="2244784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Multiplikationstecken 44">
            <a:extLst>
              <a:ext uri="{FF2B5EF4-FFF2-40B4-BE49-F238E27FC236}">
                <a16:creationId xmlns:a16="http://schemas.microsoft.com/office/drawing/2014/main" id="{3C161484-45D2-4CD7-1067-4322A8E69E35}"/>
              </a:ext>
            </a:extLst>
          </p:cNvPr>
          <p:cNvSpPr/>
          <p:nvPr/>
        </p:nvSpPr>
        <p:spPr>
          <a:xfrm>
            <a:off x="1479717" y="4095616"/>
            <a:ext cx="1127033" cy="100846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DC17E39-229C-4A42-A151-F8C11F23654B}"/>
              </a:ext>
            </a:extLst>
          </p:cNvPr>
          <p:cNvSpPr txBox="1"/>
          <p:nvPr/>
        </p:nvSpPr>
        <p:spPr>
          <a:xfrm>
            <a:off x="9204022" y="356628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lenses did not aberrate away anything.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4FBD0-3E6B-4435-8E20-8317583A3CCB}"/>
              </a:ext>
            </a:extLst>
          </p:cNvPr>
          <p:cNvSpPr txBox="1"/>
          <p:nvPr/>
        </p:nvSpPr>
        <p:spPr>
          <a:xfrm>
            <a:off x="9202623" y="447076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physics of lenses is well understood.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73454A7-7820-4D3B-837C-2041496BC3AC}"/>
              </a:ext>
            </a:extLst>
          </p:cNvPr>
          <p:cNvSpPr txBox="1"/>
          <p:nvPr/>
        </p:nvSpPr>
        <p:spPr>
          <a:xfrm>
            <a:off x="9204022" y="5610956"/>
            <a:ext cx="2052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Light consists of photons.</a:t>
            </a:r>
          </a:p>
        </p:txBody>
      </p:sp>
      <p:cxnSp>
        <p:nvCxnSpPr>
          <p:cNvPr id="60" name="Koppling: böjd 59">
            <a:extLst>
              <a:ext uri="{FF2B5EF4-FFF2-40B4-BE49-F238E27FC236}">
                <a16:creationId xmlns:a16="http://schemas.microsoft.com/office/drawing/2014/main" id="{B55C5864-0A9E-4531-A768-CF73123FBDE4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9923407" y="3259548"/>
            <a:ext cx="609595" cy="38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ppling: böjd 61">
            <a:extLst>
              <a:ext uri="{FF2B5EF4-FFF2-40B4-BE49-F238E27FC236}">
                <a16:creationId xmlns:a16="http://schemas.microsoft.com/office/drawing/2014/main" id="{AF8AA440-3C78-4C42-B7D9-7FB9CF088919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 rot="5400000" flipH="1" flipV="1">
            <a:off x="10008031" y="4248656"/>
            <a:ext cx="442817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Koppling: böjd 63">
            <a:extLst>
              <a:ext uri="{FF2B5EF4-FFF2-40B4-BE49-F238E27FC236}">
                <a16:creationId xmlns:a16="http://schemas.microsoft.com/office/drawing/2014/main" id="{71918915-C7C6-490B-A758-1FC0C8EA4F73}"/>
              </a:ext>
            </a:extLst>
          </p:cNvPr>
          <p:cNvCxnSpPr>
            <a:stCxn id="23" idx="0"/>
            <a:endCxn id="19" idx="2"/>
          </p:cNvCxnSpPr>
          <p:nvPr/>
        </p:nvCxnSpPr>
        <p:spPr>
          <a:xfrm rot="16200000" flipV="1">
            <a:off x="9890176" y="5270992"/>
            <a:ext cx="678528" cy="1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3">
            <a:extLst>
              <a:ext uri="{FF2B5EF4-FFF2-40B4-BE49-F238E27FC236}">
                <a16:creationId xmlns:a16="http://schemas.microsoft.com/office/drawing/2014/main" id="{ACA9FE90-EC53-DC34-3D2F-E20B73038B7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3" name="textruta 14">
            <a:extLst>
              <a:ext uri="{FF2B5EF4-FFF2-40B4-BE49-F238E27FC236}">
                <a16:creationId xmlns:a16="http://schemas.microsoft.com/office/drawing/2014/main" id="{4ADAB9BB-06B0-77A7-C355-938078072AA6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B4C49860-9F1F-0331-68EE-DDF75F8FB12C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4" name="textruta 19">
            <a:extLst>
              <a:ext uri="{FF2B5EF4-FFF2-40B4-BE49-F238E27FC236}">
                <a16:creationId xmlns:a16="http://schemas.microsoft.com/office/drawing/2014/main" id="{0D6690FB-3C70-16D9-D792-30EF91AC013B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6" name="textruta 20">
            <a:extLst>
              <a:ext uri="{FF2B5EF4-FFF2-40B4-BE49-F238E27FC236}">
                <a16:creationId xmlns:a16="http://schemas.microsoft.com/office/drawing/2014/main" id="{794215C4-F8D7-8ED3-5708-A378C5E8FA1C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28" name="Koppling: böjd 37">
            <a:extLst>
              <a:ext uri="{FF2B5EF4-FFF2-40B4-BE49-F238E27FC236}">
                <a16:creationId xmlns:a16="http://schemas.microsoft.com/office/drawing/2014/main" id="{C6C1818F-7B53-6AFB-6241-21D63CE529A5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39">
            <a:extLst>
              <a:ext uri="{FF2B5EF4-FFF2-40B4-BE49-F238E27FC236}">
                <a16:creationId xmlns:a16="http://schemas.microsoft.com/office/drawing/2014/main" id="{18363D21-076E-CAFE-E697-925C70023A8A}"/>
              </a:ext>
            </a:extLst>
          </p:cNvPr>
          <p:cNvCxnSpPr>
            <a:cxnSpLocks/>
            <a:stCxn id="2" idx="0"/>
            <a:endCxn id="68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ppling: böjd 41">
            <a:extLst>
              <a:ext uri="{FF2B5EF4-FFF2-40B4-BE49-F238E27FC236}">
                <a16:creationId xmlns:a16="http://schemas.microsoft.com/office/drawing/2014/main" id="{65761483-35FB-7687-6B32-500F3EE04A05}"/>
              </a:ext>
            </a:extLst>
          </p:cNvPr>
          <p:cNvCxnSpPr>
            <a:cxnSpLocks/>
            <a:stCxn id="3" idx="0"/>
            <a:endCxn id="68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ppling: böjd 51">
            <a:extLst>
              <a:ext uri="{FF2B5EF4-FFF2-40B4-BE49-F238E27FC236}">
                <a16:creationId xmlns:a16="http://schemas.microsoft.com/office/drawing/2014/main" id="{A27CEC6F-02E9-5500-6BB2-CBC4319B1BF8}"/>
              </a:ext>
            </a:extLst>
          </p:cNvPr>
          <p:cNvCxnSpPr>
            <a:cxnSpLocks/>
            <a:stCxn id="47" idx="0"/>
            <a:endCxn id="2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böjd 53">
            <a:extLst>
              <a:ext uri="{FF2B5EF4-FFF2-40B4-BE49-F238E27FC236}">
                <a16:creationId xmlns:a16="http://schemas.microsoft.com/office/drawing/2014/main" id="{0CCADDDB-1262-6B08-10B1-B4F79D1FD891}"/>
              </a:ext>
            </a:extLst>
          </p:cNvPr>
          <p:cNvCxnSpPr>
            <a:cxnSpLocks/>
            <a:stCxn id="24" idx="0"/>
            <a:endCxn id="2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ppling: böjd 55">
            <a:extLst>
              <a:ext uri="{FF2B5EF4-FFF2-40B4-BE49-F238E27FC236}">
                <a16:creationId xmlns:a16="http://schemas.microsoft.com/office/drawing/2014/main" id="{623D7ADE-FC43-4B38-B64F-2AB12DDFA0B8}"/>
              </a:ext>
            </a:extLst>
          </p:cNvPr>
          <p:cNvCxnSpPr>
            <a:stCxn id="26" idx="0"/>
            <a:endCxn id="24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oppling: böjd 57">
            <a:extLst>
              <a:ext uri="{FF2B5EF4-FFF2-40B4-BE49-F238E27FC236}">
                <a16:creationId xmlns:a16="http://schemas.microsoft.com/office/drawing/2014/main" id="{96151D68-29B2-6CC3-D134-C46BBE5C3186}"/>
              </a:ext>
            </a:extLst>
          </p:cNvPr>
          <p:cNvCxnSpPr>
            <a:cxnSpLocks/>
            <a:stCxn id="5" idx="0"/>
            <a:endCxn id="68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9">
            <a:extLst>
              <a:ext uri="{FF2B5EF4-FFF2-40B4-BE49-F238E27FC236}">
                <a16:creationId xmlns:a16="http://schemas.microsoft.com/office/drawing/2014/main" id="{18FC2546-379D-BCB8-6CEC-70B2CC4509ED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/>
                </a:solidFill>
              </a:rPr>
              <a:t>The Apollo program was a fake.</a:t>
            </a:r>
          </a:p>
        </p:txBody>
      </p:sp>
      <p:sp>
        <p:nvSpPr>
          <p:cNvPr id="45" name="textruta 10">
            <a:extLst>
              <a:ext uri="{FF2B5EF4-FFF2-40B4-BE49-F238E27FC236}">
                <a16:creationId xmlns:a16="http://schemas.microsoft.com/office/drawing/2014/main" id="{CFD4F73A-FEDD-D7E5-7049-9B7FDA1037FC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47" name="textruta 12">
            <a:extLst>
              <a:ext uri="{FF2B5EF4-FFF2-40B4-BE49-F238E27FC236}">
                <a16:creationId xmlns:a16="http://schemas.microsoft.com/office/drawing/2014/main" id="{F60D64A0-A333-8313-68DB-74C09E9FBDE2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49" name="textruta 16">
            <a:extLst>
              <a:ext uri="{FF2B5EF4-FFF2-40B4-BE49-F238E27FC236}">
                <a16:creationId xmlns:a16="http://schemas.microsoft.com/office/drawing/2014/main" id="{F9D886B5-6015-0437-18ED-385A0AE0A3CE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51" name="textruta 21">
            <a:extLst>
              <a:ext uri="{FF2B5EF4-FFF2-40B4-BE49-F238E27FC236}">
                <a16:creationId xmlns:a16="http://schemas.microsoft.com/office/drawing/2014/main" id="{4B0112CA-9AEB-21E0-0F90-17133F633CE1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53" name="Koppling: böjd 35">
            <a:extLst>
              <a:ext uri="{FF2B5EF4-FFF2-40B4-BE49-F238E27FC236}">
                <a16:creationId xmlns:a16="http://schemas.microsoft.com/office/drawing/2014/main" id="{AEB00C6F-6394-46C6-A775-A664E7B849E9}"/>
              </a:ext>
            </a:extLst>
          </p:cNvPr>
          <p:cNvCxnSpPr>
            <a:cxnSpLocks/>
            <a:stCxn id="49" idx="0"/>
            <a:endCxn id="67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ppling: böjd 43">
            <a:extLst>
              <a:ext uri="{FF2B5EF4-FFF2-40B4-BE49-F238E27FC236}">
                <a16:creationId xmlns:a16="http://schemas.microsoft.com/office/drawing/2014/main" id="{778C428E-59EF-8EC7-72D9-FC7B98143A52}"/>
              </a:ext>
            </a:extLst>
          </p:cNvPr>
          <p:cNvCxnSpPr>
            <a:cxnSpLocks/>
            <a:stCxn id="39" idx="0"/>
            <a:endCxn id="67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Koppling: böjd 45">
            <a:extLst>
              <a:ext uri="{FF2B5EF4-FFF2-40B4-BE49-F238E27FC236}">
                <a16:creationId xmlns:a16="http://schemas.microsoft.com/office/drawing/2014/main" id="{4B519737-D442-D4E3-7A3B-72AEF58F8628}"/>
              </a:ext>
            </a:extLst>
          </p:cNvPr>
          <p:cNvCxnSpPr>
            <a:cxnSpLocks/>
            <a:stCxn id="45" idx="0"/>
            <a:endCxn id="67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Koppling: böjd 47">
            <a:extLst>
              <a:ext uri="{FF2B5EF4-FFF2-40B4-BE49-F238E27FC236}">
                <a16:creationId xmlns:a16="http://schemas.microsoft.com/office/drawing/2014/main" id="{C6D5C3CA-7DEF-D176-E779-0FE982D90A2F}"/>
              </a:ext>
            </a:extLst>
          </p:cNvPr>
          <p:cNvCxnSpPr>
            <a:cxnSpLocks/>
            <a:stCxn id="51" idx="0"/>
            <a:endCxn id="45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Koppling: böjd 49">
            <a:extLst>
              <a:ext uri="{FF2B5EF4-FFF2-40B4-BE49-F238E27FC236}">
                <a16:creationId xmlns:a16="http://schemas.microsoft.com/office/drawing/2014/main" id="{28EF424E-1214-6CF6-B672-21F4EC370BC2}"/>
              </a:ext>
            </a:extLst>
          </p:cNvPr>
          <p:cNvCxnSpPr>
            <a:cxnSpLocks/>
            <a:stCxn id="47" idx="0"/>
            <a:endCxn id="39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7">
            <a:extLst>
              <a:ext uri="{FF2B5EF4-FFF2-40B4-BE49-F238E27FC236}">
                <a16:creationId xmlns:a16="http://schemas.microsoft.com/office/drawing/2014/main" id="{ADA8F279-4932-ED71-1B73-8E92E847B5AA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65" name="Koppling: böjd 33">
            <a:extLst>
              <a:ext uri="{FF2B5EF4-FFF2-40B4-BE49-F238E27FC236}">
                <a16:creationId xmlns:a16="http://schemas.microsoft.com/office/drawing/2014/main" id="{EC554D30-A2EF-0702-39D9-45A75693736E}"/>
              </a:ext>
            </a:extLst>
          </p:cNvPr>
          <p:cNvCxnSpPr>
            <a:cxnSpLocks/>
            <a:stCxn id="63" idx="0"/>
            <a:endCxn id="66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ruta 6">
            <a:extLst>
              <a:ext uri="{FF2B5EF4-FFF2-40B4-BE49-F238E27FC236}">
                <a16:creationId xmlns:a16="http://schemas.microsoft.com/office/drawing/2014/main" id="{6D4566A3-98ED-BE42-32D4-AFC9B0759768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67" name="textruta 8">
            <a:extLst>
              <a:ext uri="{FF2B5EF4-FFF2-40B4-BE49-F238E27FC236}">
                <a16:creationId xmlns:a16="http://schemas.microsoft.com/office/drawing/2014/main" id="{6051E44B-8E1C-BD13-D354-1E5BF9141951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68" name="textruta 11">
            <a:extLst>
              <a:ext uri="{FF2B5EF4-FFF2-40B4-BE49-F238E27FC236}">
                <a16:creationId xmlns:a16="http://schemas.microsoft.com/office/drawing/2014/main" id="{6458D946-C20E-D625-5EA3-8F054A15E60E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69" name="Koppling: böjd 24">
            <a:extLst>
              <a:ext uri="{FF2B5EF4-FFF2-40B4-BE49-F238E27FC236}">
                <a16:creationId xmlns:a16="http://schemas.microsoft.com/office/drawing/2014/main" id="{1789B2DC-06EF-445E-6F27-7B409808F443}"/>
              </a:ext>
            </a:extLst>
          </p:cNvPr>
          <p:cNvCxnSpPr>
            <a:cxnSpLocks/>
            <a:stCxn id="67" idx="0"/>
            <a:endCxn id="7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Koppling: böjd 26">
            <a:extLst>
              <a:ext uri="{FF2B5EF4-FFF2-40B4-BE49-F238E27FC236}">
                <a16:creationId xmlns:a16="http://schemas.microsoft.com/office/drawing/2014/main" id="{778A7EF3-CC21-A707-78C3-6D8D4DE774B6}"/>
              </a:ext>
            </a:extLst>
          </p:cNvPr>
          <p:cNvCxnSpPr>
            <a:cxnSpLocks/>
            <a:stCxn id="68" idx="0"/>
            <a:endCxn id="7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ubrik 1">
            <a:extLst>
              <a:ext uri="{FF2B5EF4-FFF2-40B4-BE49-F238E27FC236}">
                <a16:creationId xmlns:a16="http://schemas.microsoft.com/office/drawing/2014/main" id="{BFAE8349-63BA-CB9F-CC70-7F269D6E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29499"/>
            <a:ext cx="3283347" cy="93552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UNCERTAIN OF THE ANSWER</a:t>
            </a:r>
          </a:p>
        </p:txBody>
      </p:sp>
      <p:cxnSp>
        <p:nvCxnSpPr>
          <p:cNvPr id="72" name="Koppling: böjd 31">
            <a:extLst>
              <a:ext uri="{FF2B5EF4-FFF2-40B4-BE49-F238E27FC236}">
                <a16:creationId xmlns:a16="http://schemas.microsoft.com/office/drawing/2014/main" id="{A2229F02-3C57-D655-79C7-9538DA67AAF1}"/>
              </a:ext>
            </a:extLst>
          </p:cNvPr>
          <p:cNvCxnSpPr>
            <a:cxnSpLocks/>
            <a:stCxn id="66" idx="0"/>
            <a:endCxn id="7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ruta 5">
            <a:extLst>
              <a:ext uri="{FF2B5EF4-FFF2-40B4-BE49-F238E27FC236}">
                <a16:creationId xmlns:a16="http://schemas.microsoft.com/office/drawing/2014/main" id="{145B5E9F-7D31-CD02-DAFF-CE58E90B39DB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Not so sure...</a:t>
            </a:r>
            <a:endParaRPr lang="sv-SE" sz="1200" dirty="0"/>
          </a:p>
        </p:txBody>
      </p:sp>
      <p:sp>
        <p:nvSpPr>
          <p:cNvPr id="74" name="textruta 2">
            <a:extLst>
              <a:ext uri="{FF2B5EF4-FFF2-40B4-BE49-F238E27FC236}">
                <a16:creationId xmlns:a16="http://schemas.microsoft.com/office/drawing/2014/main" id="{E2873B2A-8A81-3CF5-9B15-FAC9CE3C9C0B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75" name="Koppling: böjd 3">
            <a:extLst>
              <a:ext uri="{FF2B5EF4-FFF2-40B4-BE49-F238E27FC236}">
                <a16:creationId xmlns:a16="http://schemas.microsoft.com/office/drawing/2014/main" id="{0A25FF4E-C45F-DB5E-873D-910172AC9251}"/>
              </a:ext>
            </a:extLst>
          </p:cNvPr>
          <p:cNvCxnSpPr>
            <a:cxnSpLocks/>
            <a:stCxn id="7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4">
            <a:extLst>
              <a:ext uri="{FF2B5EF4-FFF2-40B4-BE49-F238E27FC236}">
                <a16:creationId xmlns:a16="http://schemas.microsoft.com/office/drawing/2014/main" id="{FCD4D779-544B-7C6E-65E8-6BC5796D4BDE}"/>
              </a:ext>
            </a:extLst>
          </p:cNvPr>
          <p:cNvSpPr txBox="1"/>
          <p:nvPr/>
        </p:nvSpPr>
        <p:spPr>
          <a:xfrm>
            <a:off x="5695968" y="5626345"/>
            <a:ext cx="31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/>
                </a:solidFill>
                <a:latin typeface="+mj-lt"/>
              </a:rPr>
              <a:t>NETWORK OF TRUST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4A6B9-9BC8-AB46-7BC5-442AE86D9383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2043236" y="6010871"/>
            <a:ext cx="2" cy="84712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C102CA-2A07-423C-1304-891B7C1D2F5D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529099" y="6138432"/>
            <a:ext cx="0" cy="71956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64DA1-A475-6565-722D-63DA50F256BA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230139" y="5887955"/>
            <a:ext cx="0" cy="97004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4">
            <a:extLst>
              <a:ext uri="{FF2B5EF4-FFF2-40B4-BE49-F238E27FC236}">
                <a16:creationId xmlns:a16="http://schemas.microsoft.com/office/drawing/2014/main" id="{09BE5696-9EAB-943A-AC35-7806DD567292}"/>
              </a:ext>
            </a:extLst>
          </p:cNvPr>
          <p:cNvSpPr txBox="1"/>
          <p:nvPr/>
        </p:nvSpPr>
        <p:spPr>
          <a:xfrm>
            <a:off x="6561739" y="6092143"/>
            <a:ext cx="1386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accent1"/>
                </a:solidFill>
                <a:latin typeface="+mj-lt"/>
              </a:rPr>
              <a:t>and it is broken...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59A642-E1BD-276C-CABA-C9C18E52030E}"/>
              </a:ext>
            </a:extLst>
          </p:cNvPr>
          <p:cNvCxnSpPr>
            <a:cxnSpLocks/>
            <a:endCxn id="74" idx="3"/>
          </p:cNvCxnSpPr>
          <p:nvPr/>
        </p:nvCxnSpPr>
        <p:spPr>
          <a:xfrm flipH="1">
            <a:off x="10275377" y="996688"/>
            <a:ext cx="191662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3A65F0-7340-1335-7DD0-9E03C7231B78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0" y="3068079"/>
            <a:ext cx="823354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4FF52D-79E2-01F1-01B3-3F9604D4CD31}"/>
              </a:ext>
            </a:extLst>
          </p:cNvPr>
          <p:cNvCxnSpPr/>
          <p:nvPr/>
        </p:nvCxnSpPr>
        <p:spPr>
          <a:xfrm flipH="1" flipV="1">
            <a:off x="8947298" y="5316279"/>
            <a:ext cx="648586" cy="15417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D4DED0-CFB7-0B54-3A91-53791A465D74}"/>
              </a:ext>
            </a:extLst>
          </p:cNvPr>
          <p:cNvCxnSpPr/>
          <p:nvPr/>
        </p:nvCxnSpPr>
        <p:spPr>
          <a:xfrm flipV="1">
            <a:off x="5029200" y="5188688"/>
            <a:ext cx="592815" cy="16693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330DD4E-63E6-3A5A-142B-C0D4B2EA5128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11252381" y="2725854"/>
            <a:ext cx="9396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E00E255-B17D-704E-CADE-19328827D770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0" y="3922580"/>
            <a:ext cx="3752568" cy="4336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BEA8063-5F50-99E3-1F2A-E5ABAF7FBA61}"/>
              </a:ext>
            </a:extLst>
          </p:cNvPr>
          <p:cNvSpPr/>
          <p:nvPr/>
        </p:nvSpPr>
        <p:spPr>
          <a:xfrm>
            <a:off x="3534264" y="3523507"/>
            <a:ext cx="1986367" cy="753173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1FF2D-2F58-E18D-6B69-6155319F9A9C}"/>
              </a:ext>
            </a:extLst>
          </p:cNvPr>
          <p:cNvSpPr txBox="1"/>
          <p:nvPr/>
        </p:nvSpPr>
        <p:spPr>
          <a:xfrm>
            <a:off x="4564994" y="372178"/>
            <a:ext cx="559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Reliability changes and the impact spreads in the network</a:t>
            </a:r>
            <a:endParaRPr lang="en-SE" dirty="0">
              <a:solidFill>
                <a:schemeClr val="accent6"/>
              </a:solidFill>
            </a:endParaRPr>
          </a:p>
        </p:txBody>
      </p:sp>
      <p:sp>
        <p:nvSpPr>
          <p:cNvPr id="25" name="Multiplikationstecken 62">
            <a:extLst>
              <a:ext uri="{FF2B5EF4-FFF2-40B4-BE49-F238E27FC236}">
                <a16:creationId xmlns:a16="http://schemas.microsoft.com/office/drawing/2014/main" id="{30D90785-96CC-8FDD-9FC8-3DC7B325C8AF}"/>
              </a:ext>
            </a:extLst>
          </p:cNvPr>
          <p:cNvSpPr/>
          <p:nvPr/>
        </p:nvSpPr>
        <p:spPr>
          <a:xfrm>
            <a:off x="2393401" y="-89756"/>
            <a:ext cx="6500139" cy="5793101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 dirty="0">
                <a:solidFill>
                  <a:srgbClr val="C00000"/>
                </a:solidFill>
              </a:rPr>
              <a:t>TRUST IS </a:t>
            </a:r>
          </a:p>
          <a:p>
            <a:pPr algn="ctr"/>
            <a:r>
              <a:rPr lang="sv-SE" sz="2800" b="1" dirty="0">
                <a:solidFill>
                  <a:srgbClr val="C00000"/>
                </a:solidFill>
              </a:rPr>
              <a:t>ERODED</a:t>
            </a:r>
          </a:p>
        </p:txBody>
      </p:sp>
    </p:spTree>
    <p:extLst>
      <p:ext uri="{BB962C8B-B14F-4D97-AF65-F5344CB8AC3E}">
        <p14:creationId xmlns:p14="http://schemas.microsoft.com/office/powerpoint/2010/main" val="3290238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 descr="En bild som visar person&#10;&#10;Automatiskt genererad beskrivning">
            <a:extLst>
              <a:ext uri="{FF2B5EF4-FFF2-40B4-BE49-F238E27FC236}">
                <a16:creationId xmlns:a16="http://schemas.microsoft.com/office/drawing/2014/main" id="{85240838-F32E-4B2F-BB22-1E55299E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027D8B47-F305-422F-97BC-AC759EA490C5}"/>
              </a:ext>
            </a:extLst>
          </p:cNvPr>
          <p:cNvSpPr/>
          <p:nvPr/>
        </p:nvSpPr>
        <p:spPr>
          <a:xfrm>
            <a:off x="529803" y="518029"/>
            <a:ext cx="5360817" cy="5666926"/>
          </a:xfrm>
          <a:prstGeom prst="roundRect">
            <a:avLst>
              <a:gd name="adj" fmla="val 5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bildnummer 1" hidden="1">
            <a:extLst>
              <a:ext uri="{FF2B5EF4-FFF2-40B4-BE49-F238E27FC236}">
                <a16:creationId xmlns:a16="http://schemas.microsoft.com/office/drawing/2014/main" id="{CF8564E7-873B-459C-BC62-FAA2186BC1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0979" y="6160108"/>
            <a:ext cx="7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21</a:t>
            </a:fld>
            <a:endParaRPr lang="sv-SE"/>
          </a:p>
        </p:txBody>
      </p:sp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A2B132B2-65E8-413C-A644-F6F068FE18E5}"/>
              </a:ext>
            </a:extLst>
          </p:cNvPr>
          <p:cNvSpPr/>
          <p:nvPr/>
        </p:nvSpPr>
        <p:spPr>
          <a:xfrm>
            <a:off x="8190355" y="820212"/>
            <a:ext cx="2743200" cy="182781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How many monthly active  customers have we got?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352AE39-27C6-455F-9798-1D09F13DE25B}"/>
              </a:ext>
            </a:extLst>
          </p:cNvPr>
          <p:cNvSpPr/>
          <p:nvPr/>
        </p:nvSpPr>
        <p:spPr>
          <a:xfrm>
            <a:off x="787505" y="769195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ERP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990BFB03-0978-4B7A-A9AE-5897EA4F2577}"/>
              </a:ext>
            </a:extLst>
          </p:cNvPr>
          <p:cNvSpPr/>
          <p:nvPr/>
        </p:nvSpPr>
        <p:spPr>
          <a:xfrm>
            <a:off x="787505" y="1631922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CRM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EA90B832-C4E8-4006-8703-77746A4A191D}"/>
              </a:ext>
            </a:extLst>
          </p:cNvPr>
          <p:cNvSpPr/>
          <p:nvPr/>
        </p:nvSpPr>
        <p:spPr>
          <a:xfrm>
            <a:off x="787504" y="2494649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PoS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566C9ABB-579E-4B41-B8C6-0B9C777AEC3E}"/>
              </a:ext>
            </a:extLst>
          </p:cNvPr>
          <p:cNvSpPr/>
          <p:nvPr/>
        </p:nvSpPr>
        <p:spPr>
          <a:xfrm>
            <a:off x="787504" y="3429000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web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FF84C498-877D-4F69-96E9-804E542D50FE}"/>
              </a:ext>
            </a:extLst>
          </p:cNvPr>
          <p:cNvSpPr/>
          <p:nvPr/>
        </p:nvSpPr>
        <p:spPr>
          <a:xfrm>
            <a:off x="787504" y="4363351"/>
            <a:ext cx="1539697" cy="6593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external</a:t>
            </a:r>
          </a:p>
        </p:txBody>
      </p:sp>
      <p:sp>
        <p:nvSpPr>
          <p:cNvPr id="12" name="Pil: femhörning 11">
            <a:extLst>
              <a:ext uri="{FF2B5EF4-FFF2-40B4-BE49-F238E27FC236}">
                <a16:creationId xmlns:a16="http://schemas.microsoft.com/office/drawing/2014/main" id="{D262C252-CF19-49B7-A9E6-A4C145AC9567}"/>
              </a:ext>
            </a:extLst>
          </p:cNvPr>
          <p:cNvSpPr/>
          <p:nvPr/>
        </p:nvSpPr>
        <p:spPr>
          <a:xfrm>
            <a:off x="2603892" y="769195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3" name="Pil: femhörning 12">
            <a:extLst>
              <a:ext uri="{FF2B5EF4-FFF2-40B4-BE49-F238E27FC236}">
                <a16:creationId xmlns:a16="http://schemas.microsoft.com/office/drawing/2014/main" id="{1D5EB7FA-881B-4EDC-9486-15EB9C4DB67D}"/>
              </a:ext>
            </a:extLst>
          </p:cNvPr>
          <p:cNvSpPr/>
          <p:nvPr/>
        </p:nvSpPr>
        <p:spPr>
          <a:xfrm>
            <a:off x="2603892" y="1631922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4" name="Pil: femhörning 13">
            <a:extLst>
              <a:ext uri="{FF2B5EF4-FFF2-40B4-BE49-F238E27FC236}">
                <a16:creationId xmlns:a16="http://schemas.microsoft.com/office/drawing/2014/main" id="{221483D2-49AA-4DC1-8218-E7A93205A4C4}"/>
              </a:ext>
            </a:extLst>
          </p:cNvPr>
          <p:cNvSpPr/>
          <p:nvPr/>
        </p:nvSpPr>
        <p:spPr>
          <a:xfrm>
            <a:off x="2603892" y="2494649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5" name="Pil: femhörning 14">
            <a:extLst>
              <a:ext uri="{FF2B5EF4-FFF2-40B4-BE49-F238E27FC236}">
                <a16:creationId xmlns:a16="http://schemas.microsoft.com/office/drawing/2014/main" id="{81EC4FF0-2A65-4B9D-ACF3-58786F646CC3}"/>
              </a:ext>
            </a:extLst>
          </p:cNvPr>
          <p:cNvSpPr/>
          <p:nvPr/>
        </p:nvSpPr>
        <p:spPr>
          <a:xfrm>
            <a:off x="2603892" y="3429000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6" name="Pil: femhörning 15">
            <a:extLst>
              <a:ext uri="{FF2B5EF4-FFF2-40B4-BE49-F238E27FC236}">
                <a16:creationId xmlns:a16="http://schemas.microsoft.com/office/drawing/2014/main" id="{12E9CDCB-C0C9-47BA-8854-6846BFEC5D6D}"/>
              </a:ext>
            </a:extLst>
          </p:cNvPr>
          <p:cNvSpPr/>
          <p:nvPr/>
        </p:nvSpPr>
        <p:spPr>
          <a:xfrm>
            <a:off x="2603892" y="4363351"/>
            <a:ext cx="1734612" cy="65931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Data flow</a:t>
            </a:r>
          </a:p>
        </p:txBody>
      </p:sp>
      <p:sp>
        <p:nvSpPr>
          <p:cNvPr id="17" name="Pratbubbla: högerpil 16">
            <a:extLst>
              <a:ext uri="{FF2B5EF4-FFF2-40B4-BE49-F238E27FC236}">
                <a16:creationId xmlns:a16="http://schemas.microsoft.com/office/drawing/2014/main" id="{5D7736F1-0E3F-48AE-8CD1-43BE3C04C302}"/>
              </a:ext>
            </a:extLst>
          </p:cNvPr>
          <p:cNvSpPr/>
          <p:nvPr/>
        </p:nvSpPr>
        <p:spPr>
          <a:xfrm>
            <a:off x="4437585" y="769195"/>
            <a:ext cx="1275451" cy="425346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dirty="0"/>
              <a:t>Integration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323A817E-1B83-47D0-8767-12EDDAE2C484}"/>
              </a:ext>
            </a:extLst>
          </p:cNvPr>
          <p:cNvSpPr/>
          <p:nvPr/>
        </p:nvSpPr>
        <p:spPr>
          <a:xfrm>
            <a:off x="6062316" y="2404715"/>
            <a:ext cx="2017175" cy="9824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Reliable</a:t>
            </a:r>
            <a:r>
              <a:rPr lang="sv-SE" dirty="0"/>
              <a:t> Data Warehouse</a:t>
            </a:r>
          </a:p>
        </p:txBody>
      </p:sp>
      <p:cxnSp>
        <p:nvCxnSpPr>
          <p:cNvPr id="21" name="Koppling: böjd 20">
            <a:extLst>
              <a:ext uri="{FF2B5EF4-FFF2-40B4-BE49-F238E27FC236}">
                <a16:creationId xmlns:a16="http://schemas.microsoft.com/office/drawing/2014/main" id="{2C82CAE9-BE50-40B4-9415-F412FF7564C5}"/>
              </a:ext>
            </a:extLst>
          </p:cNvPr>
          <p:cNvCxnSpPr>
            <a:stCxn id="18" idx="0"/>
            <a:endCxn id="5" idx="0"/>
          </p:cNvCxnSpPr>
          <p:nvPr/>
        </p:nvCxnSpPr>
        <p:spPr>
          <a:xfrm rot="5400000" flipH="1" flipV="1">
            <a:off x="7299588" y="1505439"/>
            <a:ext cx="670593" cy="1127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1">
            <a:extLst>
              <a:ext uri="{FF2B5EF4-FFF2-40B4-BE49-F238E27FC236}">
                <a16:creationId xmlns:a16="http://schemas.microsoft.com/office/drawing/2014/main" id="{49EA967C-6CD8-0658-62CB-217E2A9E4D45}"/>
              </a:ext>
            </a:extLst>
          </p:cNvPr>
          <p:cNvSpPr txBox="1"/>
          <p:nvPr/>
        </p:nvSpPr>
        <p:spPr>
          <a:xfrm>
            <a:off x="6315280" y="995457"/>
            <a:ext cx="131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Often enough to provide quick answers.</a:t>
            </a:r>
          </a:p>
        </p:txBody>
      </p:sp>
      <p:sp>
        <p:nvSpPr>
          <p:cNvPr id="4" name="textruta 22">
            <a:extLst>
              <a:ext uri="{FF2B5EF4-FFF2-40B4-BE49-F238E27FC236}">
                <a16:creationId xmlns:a16="http://schemas.microsoft.com/office/drawing/2014/main" id="{EEEC3096-D56F-189A-D974-7AC3DDFBD524}"/>
              </a:ext>
            </a:extLst>
          </p:cNvPr>
          <p:cNvSpPr txBox="1"/>
          <p:nvPr/>
        </p:nvSpPr>
        <p:spPr>
          <a:xfrm>
            <a:off x="1771194" y="5629529"/>
            <a:ext cx="287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THOROUGH </a:t>
            </a:r>
            <a:r>
              <a:rPr lang="sv-S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ONGOING</a:t>
            </a:r>
            <a:r>
              <a:rPr lang="sv-SE" b="1" dirty="0">
                <a:solidFill>
                  <a:schemeClr val="accent1"/>
                </a:solidFill>
                <a:latin typeface="+mj-lt"/>
              </a:rPr>
              <a:t> WORK</a:t>
            </a:r>
          </a:p>
        </p:txBody>
      </p:sp>
      <p:sp>
        <p:nvSpPr>
          <p:cNvPr id="7" name="textruta 24">
            <a:extLst>
              <a:ext uri="{FF2B5EF4-FFF2-40B4-BE49-F238E27FC236}">
                <a16:creationId xmlns:a16="http://schemas.microsoft.com/office/drawing/2014/main" id="{CB6EB03D-DF6B-5091-75DA-BFBA4D754CED}"/>
              </a:ext>
            </a:extLst>
          </p:cNvPr>
          <p:cNvSpPr txBox="1"/>
          <p:nvPr/>
        </p:nvSpPr>
        <p:spPr>
          <a:xfrm>
            <a:off x="2482928" y="5356014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JOINT EFFORT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83A2B7-CCD3-C83A-CB12-65728754F8D6}"/>
              </a:ext>
            </a:extLst>
          </p:cNvPr>
          <p:cNvSpPr txBox="1"/>
          <p:nvPr/>
        </p:nvSpPr>
        <p:spPr>
          <a:xfrm>
            <a:off x="10021796" y="3429000"/>
            <a:ext cx="125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It is a process!</a:t>
            </a:r>
            <a:endParaRPr lang="en-S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2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7A501757-227C-D9D6-7871-0A66A28E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22</a:t>
            </a:fld>
            <a:endParaRPr lang="sv-SE" dirty="0"/>
          </a:p>
        </p:txBody>
      </p:sp>
      <p:pic>
        <p:nvPicPr>
          <p:cNvPr id="4" name="Bildobjekt 3" descr="En bild som visar mark, utomhus, silhuett&#10;&#10;Automatiskt genererad beskrivning">
            <a:extLst>
              <a:ext uri="{FF2B5EF4-FFF2-40B4-BE49-F238E27FC236}">
                <a16:creationId xmlns:a16="http://schemas.microsoft.com/office/drawing/2014/main" id="{A90E0BC2-685E-6025-3878-6DEA9319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505694FD-7B22-115C-0F50-3D708A7C6BA5}"/>
              </a:ext>
            </a:extLst>
          </p:cNvPr>
          <p:cNvSpPr txBox="1">
            <a:spLocks/>
          </p:cNvSpPr>
          <p:nvPr/>
        </p:nvSpPr>
        <p:spPr>
          <a:xfrm>
            <a:off x="1326173" y="489092"/>
            <a:ext cx="9539654" cy="3148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200" dirty="0">
                <a:solidFill>
                  <a:schemeClr val="tx1"/>
                </a:solidFill>
              </a:rPr>
              <a:t>Are there aliens on the far side of the moon?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0DD1B7C-0EE2-FAC6-401E-016B91D6A896}"/>
              </a:ext>
            </a:extLst>
          </p:cNvPr>
          <p:cNvSpPr txBox="1"/>
          <p:nvPr/>
        </p:nvSpPr>
        <p:spPr>
          <a:xfrm>
            <a:off x="2715619" y="5351753"/>
            <a:ext cx="6760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i="1" dirty="0"/>
              <a:t>AI generated art from the prompt:</a:t>
            </a:r>
          </a:p>
          <a:p>
            <a:pPr algn="ctr"/>
            <a:r>
              <a:rPr lang="sv-SE" dirty="0"/>
              <a:t>Aliens </a:t>
            </a:r>
            <a:r>
              <a:rPr lang="sv-SE" dirty="0" err="1"/>
              <a:t>standing</a:t>
            </a:r>
            <a:r>
              <a:rPr lang="sv-SE" dirty="0"/>
              <a:t> on the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moon</a:t>
            </a:r>
            <a:r>
              <a:rPr lang="sv-SE" dirty="0"/>
              <a:t> </a:t>
            </a:r>
            <a:r>
              <a:rPr lang="sv-SE" dirty="0" err="1"/>
              <a:t>looking</a:t>
            </a:r>
            <a:r>
              <a:rPr lang="sv-SE" dirty="0"/>
              <a:t> at the planet Earth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AE73326-799C-D004-E7F4-B67AEF997254}"/>
              </a:ext>
            </a:extLst>
          </p:cNvPr>
          <p:cNvSpPr txBox="1"/>
          <p:nvPr/>
        </p:nvSpPr>
        <p:spPr>
          <a:xfrm>
            <a:off x="9702459" y="6432249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https://www.midjourney.com/</a:t>
            </a:r>
            <a:endParaRPr lang="sv-SE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951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it_1080p30">
            <a:hlinkClick r:id="" action="ppaction://media"/>
            <a:extLst>
              <a:ext uri="{FF2B5EF4-FFF2-40B4-BE49-F238E27FC236}">
                <a16:creationId xmlns:a16="http://schemas.microsoft.com/office/drawing/2014/main" id="{1FDDBC29-043A-41F9-9C62-30A04928C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4A18837-0A8D-4760-8A13-A98813C8E8F8}"/>
              </a:ext>
            </a:extLst>
          </p:cNvPr>
          <p:cNvSpPr txBox="1"/>
          <p:nvPr/>
        </p:nvSpPr>
        <p:spPr>
          <a:xfrm>
            <a:off x="2472988" y="355245"/>
            <a:ext cx="7246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The moon is rotating at exactly the right speed for the same side to always face earth.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912A188-7109-4B19-96A1-32729E90D6EF}"/>
              </a:ext>
            </a:extLst>
          </p:cNvPr>
          <p:cNvSpPr txBox="1"/>
          <p:nvPr/>
        </p:nvSpPr>
        <p:spPr>
          <a:xfrm>
            <a:off x="274713" y="6376108"/>
            <a:ext cx="2903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Publik animering från </a:t>
            </a:r>
            <a:r>
              <a:rPr lang="sv-SE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NASA's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 </a:t>
            </a:r>
            <a:r>
              <a:rPr lang="sv-SE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Scientific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 </a:t>
            </a:r>
            <a:r>
              <a:rPr lang="sv-SE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Visualization</a:t>
            </a:r>
            <a:r>
              <a:rPr lang="sv-SE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hlinkClick r:id="rId5"/>
              </a:rPr>
              <a:t> Studio</a:t>
            </a:r>
            <a:endParaRPr lang="sv-SE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641E9-A376-C20C-37EE-39BF631AEC1D}"/>
              </a:ext>
            </a:extLst>
          </p:cNvPr>
          <p:cNvSpPr txBox="1"/>
          <p:nvPr/>
        </p:nvSpPr>
        <p:spPr>
          <a:xfrm>
            <a:off x="10696354" y="6237608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Tidal locking</a:t>
            </a:r>
            <a:endParaRPr lang="en-SE" sz="1200" i="1" dirty="0"/>
          </a:p>
        </p:txBody>
      </p:sp>
    </p:spTree>
    <p:extLst>
      <p:ext uri="{BB962C8B-B14F-4D97-AF65-F5344CB8AC3E}">
        <p14:creationId xmlns:p14="http://schemas.microsoft.com/office/powerpoint/2010/main" val="25681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BF9126C9-6909-4ACA-8B81-5D562777E7D1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067E330-97AC-DD78-47F4-DE1B90E5B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</p:spTree>
    <p:extLst>
      <p:ext uri="{BB962C8B-B14F-4D97-AF65-F5344CB8AC3E}">
        <p14:creationId xmlns:p14="http://schemas.microsoft.com/office/powerpoint/2010/main" val="231901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BF9126C9-6909-4ACA-8B81-5D562777E7D1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8C4FD19-CF50-45E4-BDD4-DBF7DEAE87D2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4" name="Koppling: böjd 3">
            <a:extLst>
              <a:ext uri="{FF2B5EF4-FFF2-40B4-BE49-F238E27FC236}">
                <a16:creationId xmlns:a16="http://schemas.microsoft.com/office/drawing/2014/main" id="{A587884A-B072-4294-A8AA-B21E3E53294F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ubrik 1">
            <a:extLst>
              <a:ext uri="{FF2B5EF4-FFF2-40B4-BE49-F238E27FC236}">
                <a16:creationId xmlns:a16="http://schemas.microsoft.com/office/drawing/2014/main" id="{E243BB8B-C7B1-1490-3B8E-6C950239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</p:spTree>
    <p:extLst>
      <p:ext uri="{BB962C8B-B14F-4D97-AF65-F5344CB8AC3E}">
        <p14:creationId xmlns:p14="http://schemas.microsoft.com/office/powerpoint/2010/main" val="233839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BEC6D4EF-0A5E-4A92-958F-BE57DAF932D1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EC10670-F9C3-41DB-85B3-316E10CE9EC7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097D648D-A20C-42AC-B32E-A7B8002D1073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25" name="Koppling: böjd 24">
            <a:extLst>
              <a:ext uri="{FF2B5EF4-FFF2-40B4-BE49-F238E27FC236}">
                <a16:creationId xmlns:a16="http://schemas.microsoft.com/office/drawing/2014/main" id="{2C885039-FDB9-4336-8F84-374333871853}"/>
              </a:ext>
            </a:extLst>
          </p:cNvPr>
          <p:cNvCxnSpPr>
            <a:cxnSpLocks/>
            <a:stCxn id="9" idx="0"/>
            <a:endCxn id="3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Koppling: böjd 26">
            <a:extLst>
              <a:ext uri="{FF2B5EF4-FFF2-40B4-BE49-F238E27FC236}">
                <a16:creationId xmlns:a16="http://schemas.microsoft.com/office/drawing/2014/main" id="{AC2F0D9D-091D-4142-983D-538DC169E766}"/>
              </a:ext>
            </a:extLst>
          </p:cNvPr>
          <p:cNvCxnSpPr>
            <a:cxnSpLocks/>
            <a:stCxn id="12" idx="0"/>
            <a:endCxn id="3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65E6D2FE-D196-51A8-5B18-1626BDE4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32" name="Koppling: böjd 31">
            <a:extLst>
              <a:ext uri="{FF2B5EF4-FFF2-40B4-BE49-F238E27FC236}">
                <a16:creationId xmlns:a16="http://schemas.microsoft.com/office/drawing/2014/main" id="{2D708C90-02B9-4504-876F-2E0F55DB2199}"/>
              </a:ext>
            </a:extLst>
          </p:cNvPr>
          <p:cNvCxnSpPr>
            <a:cxnSpLocks/>
            <a:stCxn id="7" idx="0"/>
            <a:endCxn id="3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5">
            <a:extLst>
              <a:ext uri="{FF2B5EF4-FFF2-40B4-BE49-F238E27FC236}">
                <a16:creationId xmlns:a16="http://schemas.microsoft.com/office/drawing/2014/main" id="{9C3304F5-E27E-FFCA-3E29-78B662B409D2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4" name="textruta 2">
            <a:extLst>
              <a:ext uri="{FF2B5EF4-FFF2-40B4-BE49-F238E27FC236}">
                <a16:creationId xmlns:a16="http://schemas.microsoft.com/office/drawing/2014/main" id="{5EAA5A85-D593-7EFA-AEF3-5B7B57436FB4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5" name="Koppling: böjd 3">
            <a:extLst>
              <a:ext uri="{FF2B5EF4-FFF2-40B4-BE49-F238E27FC236}">
                <a16:creationId xmlns:a16="http://schemas.microsoft.com/office/drawing/2014/main" id="{CA6B35BE-4BC8-9AB2-57FC-2FC5C021C0CB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29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7EA736D8-7BF7-4306-BAFC-0566AB878BDE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34" name="Koppling: böjd 33">
            <a:extLst>
              <a:ext uri="{FF2B5EF4-FFF2-40B4-BE49-F238E27FC236}">
                <a16:creationId xmlns:a16="http://schemas.microsoft.com/office/drawing/2014/main" id="{C8750621-8796-4E9B-9A04-D4637FEA668A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6">
            <a:extLst>
              <a:ext uri="{FF2B5EF4-FFF2-40B4-BE49-F238E27FC236}">
                <a16:creationId xmlns:a16="http://schemas.microsoft.com/office/drawing/2014/main" id="{89D05BD3-4C39-8193-D281-DCEF2108C883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3" name="textruta 8">
            <a:extLst>
              <a:ext uri="{FF2B5EF4-FFF2-40B4-BE49-F238E27FC236}">
                <a16:creationId xmlns:a16="http://schemas.microsoft.com/office/drawing/2014/main" id="{DAD35813-F154-7D3E-59AC-6E365CB1BB90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5" name="textruta 11">
            <a:extLst>
              <a:ext uri="{FF2B5EF4-FFF2-40B4-BE49-F238E27FC236}">
                <a16:creationId xmlns:a16="http://schemas.microsoft.com/office/drawing/2014/main" id="{0DAF3DBD-E00F-3847-E929-C2D60283463C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10" name="Koppling: böjd 24">
            <a:extLst>
              <a:ext uri="{FF2B5EF4-FFF2-40B4-BE49-F238E27FC236}">
                <a16:creationId xmlns:a16="http://schemas.microsoft.com/office/drawing/2014/main" id="{3E18ABC0-B182-AA7C-C064-AB0CF6D090A2}"/>
              </a:ext>
            </a:extLst>
          </p:cNvPr>
          <p:cNvCxnSpPr>
            <a:cxnSpLocks/>
            <a:stCxn id="3" idx="0"/>
            <a:endCxn id="15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Koppling: böjd 26">
            <a:extLst>
              <a:ext uri="{FF2B5EF4-FFF2-40B4-BE49-F238E27FC236}">
                <a16:creationId xmlns:a16="http://schemas.microsoft.com/office/drawing/2014/main" id="{ED142547-44FC-AE6E-359D-97BA6A15D2AA}"/>
              </a:ext>
            </a:extLst>
          </p:cNvPr>
          <p:cNvCxnSpPr>
            <a:cxnSpLocks/>
            <a:stCxn id="5" idx="0"/>
            <a:endCxn id="15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09B71FEF-1664-261D-E726-030B6F6D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14" name="Koppling: böjd 31">
            <a:extLst>
              <a:ext uri="{FF2B5EF4-FFF2-40B4-BE49-F238E27FC236}">
                <a16:creationId xmlns:a16="http://schemas.microsoft.com/office/drawing/2014/main" id="{4E84567F-8871-8A97-4EA3-B3A152329D9B}"/>
              </a:ext>
            </a:extLst>
          </p:cNvPr>
          <p:cNvCxnSpPr>
            <a:cxnSpLocks/>
            <a:stCxn id="2" idx="0"/>
            <a:endCxn id="15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5">
            <a:extLst>
              <a:ext uri="{FF2B5EF4-FFF2-40B4-BE49-F238E27FC236}">
                <a16:creationId xmlns:a16="http://schemas.microsoft.com/office/drawing/2014/main" id="{0218252F-429F-DCF4-1E2A-5FFA2CF3C32A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16" name="textruta 2">
            <a:extLst>
              <a:ext uri="{FF2B5EF4-FFF2-40B4-BE49-F238E27FC236}">
                <a16:creationId xmlns:a16="http://schemas.microsoft.com/office/drawing/2014/main" id="{390CC1B9-88D8-CF41-E295-8A904DF02A25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17" name="Koppling: böjd 3">
            <a:extLst>
              <a:ext uri="{FF2B5EF4-FFF2-40B4-BE49-F238E27FC236}">
                <a16:creationId xmlns:a16="http://schemas.microsoft.com/office/drawing/2014/main" id="{C5AB0BEB-628D-FC04-C858-55EB3EE6AB18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17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8D195E3E-2E59-4027-958C-C1CD5D47D8FA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Apollo program was not a fake.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C0B6AC1-D3F0-4183-81E7-64B73D009A9A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6DDEB6D-232A-4C31-A29F-5B8304ED7E1D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D6D64CD-7ECA-4345-907C-E38C5B4CC8AB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5FBBDF7-C6FB-4E0D-8F57-8C69648C74F2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36" name="Koppling: böjd 35">
            <a:extLst>
              <a:ext uri="{FF2B5EF4-FFF2-40B4-BE49-F238E27FC236}">
                <a16:creationId xmlns:a16="http://schemas.microsoft.com/office/drawing/2014/main" id="{8F6B1EFD-A020-4799-8941-4EF63754B121}"/>
              </a:ext>
            </a:extLst>
          </p:cNvPr>
          <p:cNvCxnSpPr>
            <a:cxnSpLocks/>
            <a:stCxn id="17" idx="0"/>
            <a:endCxn id="14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Koppling: böjd 43">
            <a:extLst>
              <a:ext uri="{FF2B5EF4-FFF2-40B4-BE49-F238E27FC236}">
                <a16:creationId xmlns:a16="http://schemas.microsoft.com/office/drawing/2014/main" id="{C84D3684-5A17-425E-AA61-DC312CCC6775}"/>
              </a:ext>
            </a:extLst>
          </p:cNvPr>
          <p:cNvCxnSpPr>
            <a:cxnSpLocks/>
            <a:stCxn id="10" idx="0"/>
            <a:endCxn id="14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Koppling: böjd 45">
            <a:extLst>
              <a:ext uri="{FF2B5EF4-FFF2-40B4-BE49-F238E27FC236}">
                <a16:creationId xmlns:a16="http://schemas.microsoft.com/office/drawing/2014/main" id="{85C0F986-B064-4416-9F6F-72DB33C372EF}"/>
              </a:ext>
            </a:extLst>
          </p:cNvPr>
          <p:cNvCxnSpPr>
            <a:cxnSpLocks/>
            <a:stCxn id="11" idx="0"/>
            <a:endCxn id="14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Koppling: böjd 47">
            <a:extLst>
              <a:ext uri="{FF2B5EF4-FFF2-40B4-BE49-F238E27FC236}">
                <a16:creationId xmlns:a16="http://schemas.microsoft.com/office/drawing/2014/main" id="{B9BC22D7-1551-43B3-975E-CC83103E792E}"/>
              </a:ext>
            </a:extLst>
          </p:cNvPr>
          <p:cNvCxnSpPr>
            <a:cxnSpLocks/>
            <a:stCxn id="22" idx="0"/>
            <a:endCxn id="11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Koppling: böjd 49">
            <a:extLst>
              <a:ext uri="{FF2B5EF4-FFF2-40B4-BE49-F238E27FC236}">
                <a16:creationId xmlns:a16="http://schemas.microsoft.com/office/drawing/2014/main" id="{C0105F6F-4C1D-4D97-B10F-3F2AA2F077E4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7">
            <a:extLst>
              <a:ext uri="{FF2B5EF4-FFF2-40B4-BE49-F238E27FC236}">
                <a16:creationId xmlns:a16="http://schemas.microsoft.com/office/drawing/2014/main" id="{491E7445-BE08-6E94-9FF4-E83F0D5742BD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3" name="Koppling: böjd 33">
            <a:extLst>
              <a:ext uri="{FF2B5EF4-FFF2-40B4-BE49-F238E27FC236}">
                <a16:creationId xmlns:a16="http://schemas.microsoft.com/office/drawing/2014/main" id="{CCC23390-5061-EE02-22E2-23A27415E421}"/>
              </a:ext>
            </a:extLst>
          </p:cNvPr>
          <p:cNvCxnSpPr>
            <a:cxnSpLocks/>
            <a:stCxn id="2" idx="0"/>
            <a:endCxn id="5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6">
            <a:extLst>
              <a:ext uri="{FF2B5EF4-FFF2-40B4-BE49-F238E27FC236}">
                <a16:creationId xmlns:a16="http://schemas.microsoft.com/office/drawing/2014/main" id="{92F7408F-A4FE-A04F-BC0D-24817D4A8216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14" name="textruta 8">
            <a:extLst>
              <a:ext uri="{FF2B5EF4-FFF2-40B4-BE49-F238E27FC236}">
                <a16:creationId xmlns:a16="http://schemas.microsoft.com/office/drawing/2014/main" id="{2D48E6C4-8B66-7224-F671-A16B1012AECA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15" name="textruta 11">
            <a:extLst>
              <a:ext uri="{FF2B5EF4-FFF2-40B4-BE49-F238E27FC236}">
                <a16:creationId xmlns:a16="http://schemas.microsoft.com/office/drawing/2014/main" id="{2D46C817-5732-65E8-51EC-6B5DC9F521E9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16" name="Koppling: böjd 24">
            <a:extLst>
              <a:ext uri="{FF2B5EF4-FFF2-40B4-BE49-F238E27FC236}">
                <a16:creationId xmlns:a16="http://schemas.microsoft.com/office/drawing/2014/main" id="{272C0A4C-7217-E432-795B-B09FA01FC4A4}"/>
              </a:ext>
            </a:extLst>
          </p:cNvPr>
          <p:cNvCxnSpPr>
            <a:cxnSpLocks/>
            <a:stCxn id="14" idx="0"/>
            <a:endCxn id="21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Koppling: böjd 26">
            <a:extLst>
              <a:ext uri="{FF2B5EF4-FFF2-40B4-BE49-F238E27FC236}">
                <a16:creationId xmlns:a16="http://schemas.microsoft.com/office/drawing/2014/main" id="{A4AAABC4-6A87-0280-0E81-EC0B9B2141C3}"/>
              </a:ext>
            </a:extLst>
          </p:cNvPr>
          <p:cNvCxnSpPr>
            <a:cxnSpLocks/>
            <a:stCxn id="15" idx="0"/>
            <a:endCxn id="21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ubrik 1">
            <a:extLst>
              <a:ext uri="{FF2B5EF4-FFF2-40B4-BE49-F238E27FC236}">
                <a16:creationId xmlns:a16="http://schemas.microsoft.com/office/drawing/2014/main" id="{E214D44A-45CD-A521-60DD-F104487C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20" name="Koppling: böjd 31">
            <a:extLst>
              <a:ext uri="{FF2B5EF4-FFF2-40B4-BE49-F238E27FC236}">
                <a16:creationId xmlns:a16="http://schemas.microsoft.com/office/drawing/2014/main" id="{87FED7DB-150B-139B-0B79-B3620EB8E4BF}"/>
              </a:ext>
            </a:extLst>
          </p:cNvPr>
          <p:cNvCxnSpPr>
            <a:cxnSpLocks/>
            <a:stCxn id="5" idx="0"/>
            <a:endCxn id="21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5">
            <a:extLst>
              <a:ext uri="{FF2B5EF4-FFF2-40B4-BE49-F238E27FC236}">
                <a16:creationId xmlns:a16="http://schemas.microsoft.com/office/drawing/2014/main" id="{05F58E6B-419C-B29D-3E38-AA7063E5B400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23" name="textruta 2">
            <a:extLst>
              <a:ext uri="{FF2B5EF4-FFF2-40B4-BE49-F238E27FC236}">
                <a16:creationId xmlns:a16="http://schemas.microsoft.com/office/drawing/2014/main" id="{116381E1-9A17-6303-BF18-D4A2683AD1A9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24" name="Koppling: böjd 3">
            <a:extLst>
              <a:ext uri="{FF2B5EF4-FFF2-40B4-BE49-F238E27FC236}">
                <a16:creationId xmlns:a16="http://schemas.microsoft.com/office/drawing/2014/main" id="{A2610646-6B04-73E0-55E0-856CAED0E10D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42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ruta 13">
            <a:extLst>
              <a:ext uri="{FF2B5EF4-FFF2-40B4-BE49-F238E27FC236}">
                <a16:creationId xmlns:a16="http://schemas.microsoft.com/office/drawing/2014/main" id="{03F539DC-DC78-4FD2-A5F8-F8DE5D21DD1B}"/>
              </a:ext>
            </a:extLst>
          </p:cNvPr>
          <p:cNvSpPr txBox="1"/>
          <p:nvPr/>
        </p:nvSpPr>
        <p:spPr>
          <a:xfrm>
            <a:off x="7098030" y="3108008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Nobody has tampered with the photographs.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8840D73-8E9C-4BF4-AE39-787EF7AA43F8}"/>
              </a:ext>
            </a:extLst>
          </p:cNvPr>
          <p:cNvSpPr txBox="1"/>
          <p:nvPr/>
        </p:nvSpPr>
        <p:spPr>
          <a:xfrm>
            <a:off x="4909418" y="2536883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photograph repellant.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DE0B0592-F684-404D-8F0E-FBB163E44AF1}"/>
              </a:ext>
            </a:extLst>
          </p:cNvPr>
          <p:cNvSpPr txBox="1"/>
          <p:nvPr/>
        </p:nvSpPr>
        <p:spPr>
          <a:xfrm>
            <a:off x="9200147" y="2495021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cameras were in proper working condition.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EE2AE2D3-BA02-4941-B7B7-EE9743841019}"/>
              </a:ext>
            </a:extLst>
          </p:cNvPr>
          <p:cNvSpPr txBox="1"/>
          <p:nvPr/>
        </p:nvSpPr>
        <p:spPr>
          <a:xfrm>
            <a:off x="7098968" y="4039069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development process works as intended.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09A63BC-6277-4F67-87E8-6A62C3CC0410}"/>
              </a:ext>
            </a:extLst>
          </p:cNvPr>
          <p:cNvSpPr txBox="1"/>
          <p:nvPr/>
        </p:nvSpPr>
        <p:spPr>
          <a:xfrm>
            <a:off x="7100506" y="490598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negatives were handled correctly.</a:t>
            </a:r>
          </a:p>
        </p:txBody>
      </p:sp>
      <p:cxnSp>
        <p:nvCxnSpPr>
          <p:cNvPr id="38" name="Koppling: böjd 37">
            <a:extLst>
              <a:ext uri="{FF2B5EF4-FFF2-40B4-BE49-F238E27FC236}">
                <a16:creationId xmlns:a16="http://schemas.microsoft.com/office/drawing/2014/main" id="{FEB7C3F1-51A3-4FD6-8C05-9CE38B94244F}"/>
              </a:ext>
            </a:extLst>
          </p:cNvPr>
          <p:cNvCxnSpPr>
            <a:cxnSpLocks/>
            <a:endCxn id="15" idx="2"/>
          </p:cNvCxnSpPr>
          <p:nvPr/>
        </p:nvCxnSpPr>
        <p:spPr>
          <a:xfrm rot="16200000" flipV="1">
            <a:off x="5100742" y="3833342"/>
            <a:ext cx="1685085" cy="154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ppling: böjd 39">
            <a:extLst>
              <a:ext uri="{FF2B5EF4-FFF2-40B4-BE49-F238E27FC236}">
                <a16:creationId xmlns:a16="http://schemas.microsoft.com/office/drawing/2014/main" id="{7FC70F4B-62AD-40ED-BC88-D3D1239E5C8B}"/>
              </a:ext>
            </a:extLst>
          </p:cNvPr>
          <p:cNvCxnSpPr>
            <a:cxnSpLocks/>
            <a:stCxn id="14" idx="0"/>
            <a:endCxn id="37" idx="2"/>
          </p:cNvCxnSpPr>
          <p:nvPr/>
        </p:nvCxnSpPr>
        <p:spPr>
          <a:xfrm rot="16200000" flipV="1">
            <a:off x="7267952" y="2251812"/>
            <a:ext cx="864056" cy="8483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Koppling: böjd 41">
            <a:extLst>
              <a:ext uri="{FF2B5EF4-FFF2-40B4-BE49-F238E27FC236}">
                <a16:creationId xmlns:a16="http://schemas.microsoft.com/office/drawing/2014/main" id="{F83470E3-4DAE-4BED-843E-E06CB6BDCB89}"/>
              </a:ext>
            </a:extLst>
          </p:cNvPr>
          <p:cNvCxnSpPr>
            <a:cxnSpLocks/>
            <a:stCxn id="15" idx="0"/>
            <a:endCxn id="37" idx="1"/>
          </p:cNvCxnSpPr>
          <p:nvPr/>
        </p:nvCxnSpPr>
        <p:spPr>
          <a:xfrm rot="5400000" flipH="1" flipV="1">
            <a:off x="5830734" y="2117922"/>
            <a:ext cx="523763" cy="314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Koppling: böjd 51">
            <a:extLst>
              <a:ext uri="{FF2B5EF4-FFF2-40B4-BE49-F238E27FC236}">
                <a16:creationId xmlns:a16="http://schemas.microsoft.com/office/drawing/2014/main" id="{D19A0133-0A21-4CE6-8FB7-434E5F04CF8E}"/>
              </a:ext>
            </a:extLst>
          </p:cNvPr>
          <p:cNvCxnSpPr>
            <a:cxnSpLocks/>
            <a:stCxn id="5" idx="0"/>
            <a:endCxn id="14" idx="1"/>
          </p:cNvCxnSpPr>
          <p:nvPr/>
        </p:nvCxnSpPr>
        <p:spPr>
          <a:xfrm rot="5400000" flipH="1" flipV="1">
            <a:off x="4644601" y="3223339"/>
            <a:ext cx="2337926" cy="256893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oppling: böjd 53">
            <a:extLst>
              <a:ext uri="{FF2B5EF4-FFF2-40B4-BE49-F238E27FC236}">
                <a16:creationId xmlns:a16="http://schemas.microsoft.com/office/drawing/2014/main" id="{366977B6-2808-4952-BA77-C3990CDED050}"/>
              </a:ext>
            </a:extLst>
          </p:cNvPr>
          <p:cNvCxnSpPr>
            <a:cxnSpLocks/>
            <a:stCxn id="20" idx="0"/>
            <a:endCxn id="14" idx="2"/>
          </p:cNvCxnSpPr>
          <p:nvPr/>
        </p:nvCxnSpPr>
        <p:spPr>
          <a:xfrm rot="16200000" flipV="1">
            <a:off x="7889918" y="3803902"/>
            <a:ext cx="469396" cy="9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Koppling: böjd 55">
            <a:extLst>
              <a:ext uri="{FF2B5EF4-FFF2-40B4-BE49-F238E27FC236}">
                <a16:creationId xmlns:a16="http://schemas.microsoft.com/office/drawing/2014/main" id="{E59AA62D-6922-4D8D-8035-1BDA60D02F1C}"/>
              </a:ext>
            </a:extLst>
          </p:cNvPr>
          <p:cNvCxnSpPr>
            <a:stCxn id="21" idx="0"/>
            <a:endCxn id="20" idx="2"/>
          </p:cNvCxnSpPr>
          <p:nvPr/>
        </p:nvCxnSpPr>
        <p:spPr>
          <a:xfrm rot="16200000" flipV="1">
            <a:off x="7923230" y="4702589"/>
            <a:ext cx="405248" cy="1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Koppling: böjd 57">
            <a:extLst>
              <a:ext uri="{FF2B5EF4-FFF2-40B4-BE49-F238E27FC236}">
                <a16:creationId xmlns:a16="http://schemas.microsoft.com/office/drawing/2014/main" id="{CB3D962F-B786-4B6E-B06A-DEA70AE90907}"/>
              </a:ext>
            </a:extLst>
          </p:cNvPr>
          <p:cNvCxnSpPr>
            <a:cxnSpLocks/>
            <a:stCxn id="16" idx="0"/>
            <a:endCxn id="37" idx="3"/>
          </p:cNvCxnSpPr>
          <p:nvPr/>
        </p:nvCxnSpPr>
        <p:spPr>
          <a:xfrm rot="16200000" flipV="1">
            <a:off x="9023147" y="1291903"/>
            <a:ext cx="481901" cy="19243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9">
            <a:extLst>
              <a:ext uri="{FF2B5EF4-FFF2-40B4-BE49-F238E27FC236}">
                <a16:creationId xmlns:a16="http://schemas.microsoft.com/office/drawing/2014/main" id="{5825F804-2208-06D0-3BAC-9E71AA954748}"/>
              </a:ext>
            </a:extLst>
          </p:cNvPr>
          <p:cNvSpPr txBox="1"/>
          <p:nvPr/>
        </p:nvSpPr>
        <p:spPr>
          <a:xfrm>
            <a:off x="3752568" y="369174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Apollo program was not a fake.</a:t>
            </a:r>
          </a:p>
        </p:txBody>
      </p:sp>
      <p:sp>
        <p:nvSpPr>
          <p:cNvPr id="3" name="textruta 10">
            <a:extLst>
              <a:ext uri="{FF2B5EF4-FFF2-40B4-BE49-F238E27FC236}">
                <a16:creationId xmlns:a16="http://schemas.microsoft.com/office/drawing/2014/main" id="{F28F2912-C7AD-B491-CF45-E28D7163BEF4}"/>
              </a:ext>
            </a:extLst>
          </p:cNvPr>
          <p:cNvSpPr txBox="1"/>
          <p:nvPr/>
        </p:nvSpPr>
        <p:spPr>
          <a:xfrm>
            <a:off x="1078790" y="4276680"/>
            <a:ext cx="192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Statments made by astronauts like William Anders are credible.</a:t>
            </a:r>
          </a:p>
        </p:txBody>
      </p:sp>
      <p:sp>
        <p:nvSpPr>
          <p:cNvPr id="5" name="textruta 12">
            <a:extLst>
              <a:ext uri="{FF2B5EF4-FFF2-40B4-BE49-F238E27FC236}">
                <a16:creationId xmlns:a16="http://schemas.microsoft.com/office/drawing/2014/main" id="{2EEAE90D-1012-D4CA-3886-C898BC01B133}"/>
              </a:ext>
            </a:extLst>
          </p:cNvPr>
          <p:cNvSpPr txBox="1"/>
          <p:nvPr/>
        </p:nvSpPr>
        <p:spPr>
          <a:xfrm>
            <a:off x="3752569" y="5676767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NASA is a credible institution.</a:t>
            </a:r>
          </a:p>
        </p:txBody>
      </p:sp>
      <p:sp>
        <p:nvSpPr>
          <p:cNvPr id="18" name="textruta 16">
            <a:extLst>
              <a:ext uri="{FF2B5EF4-FFF2-40B4-BE49-F238E27FC236}">
                <a16:creationId xmlns:a16="http://schemas.microsoft.com/office/drawing/2014/main" id="{4F4A2481-FFFD-049C-8E14-90B78A5E5C6F}"/>
              </a:ext>
            </a:extLst>
          </p:cNvPr>
          <p:cNvSpPr txBox="1"/>
          <p:nvPr/>
        </p:nvSpPr>
        <p:spPr>
          <a:xfrm>
            <a:off x="5174501" y="4683633"/>
            <a:ext cx="15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Aliens are not invisible.</a:t>
            </a:r>
          </a:p>
        </p:txBody>
      </p:sp>
      <p:sp>
        <p:nvSpPr>
          <p:cNvPr id="19" name="textruta 21">
            <a:extLst>
              <a:ext uri="{FF2B5EF4-FFF2-40B4-BE49-F238E27FC236}">
                <a16:creationId xmlns:a16="http://schemas.microsoft.com/office/drawing/2014/main" id="{8509B46E-56A1-6995-6A36-5148BE443AA4}"/>
              </a:ext>
            </a:extLst>
          </p:cNvPr>
          <p:cNvSpPr txBox="1"/>
          <p:nvPr/>
        </p:nvSpPr>
        <p:spPr>
          <a:xfrm>
            <a:off x="1078791" y="5549206"/>
            <a:ext cx="1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Statements made under oath are always true.</a:t>
            </a:r>
          </a:p>
        </p:txBody>
      </p:sp>
      <p:cxnSp>
        <p:nvCxnSpPr>
          <p:cNvPr id="23" name="Koppling: böjd 35">
            <a:extLst>
              <a:ext uri="{FF2B5EF4-FFF2-40B4-BE49-F238E27FC236}">
                <a16:creationId xmlns:a16="http://schemas.microsoft.com/office/drawing/2014/main" id="{738332AF-0D74-3ABF-9D3E-F4D0E5549100}"/>
              </a:ext>
            </a:extLst>
          </p:cNvPr>
          <p:cNvCxnSpPr>
            <a:cxnSpLocks/>
            <a:stCxn id="18" idx="0"/>
            <a:endCxn id="35" idx="2"/>
          </p:cNvCxnSpPr>
          <p:nvPr/>
        </p:nvCxnSpPr>
        <p:spPr>
          <a:xfrm rot="16200000" flipV="1">
            <a:off x="4112701" y="2845302"/>
            <a:ext cx="2255015" cy="1421647"/>
          </a:xfrm>
          <a:prstGeom prst="curvedConnector3">
            <a:avLst>
              <a:gd name="adj1" fmla="val 596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Koppling: böjd 43">
            <a:extLst>
              <a:ext uri="{FF2B5EF4-FFF2-40B4-BE49-F238E27FC236}">
                <a16:creationId xmlns:a16="http://schemas.microsoft.com/office/drawing/2014/main" id="{E081E913-0FE0-3489-7F40-99ACF4EBA8F8}"/>
              </a:ext>
            </a:extLst>
          </p:cNvPr>
          <p:cNvCxnSpPr>
            <a:cxnSpLocks/>
            <a:stCxn id="2" idx="0"/>
            <a:endCxn id="35" idx="2"/>
          </p:cNvCxnSpPr>
          <p:nvPr/>
        </p:nvCxnSpPr>
        <p:spPr>
          <a:xfrm rot="5400000" flipH="1" flipV="1">
            <a:off x="3897677" y="3060040"/>
            <a:ext cx="1263129" cy="2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Koppling: böjd 45">
            <a:extLst>
              <a:ext uri="{FF2B5EF4-FFF2-40B4-BE49-F238E27FC236}">
                <a16:creationId xmlns:a16="http://schemas.microsoft.com/office/drawing/2014/main" id="{C7AF3125-0262-5437-5625-EE03185C0C2A}"/>
              </a:ext>
            </a:extLst>
          </p:cNvPr>
          <p:cNvCxnSpPr>
            <a:cxnSpLocks/>
            <a:stCxn id="3" idx="0"/>
            <a:endCxn id="35" idx="2"/>
          </p:cNvCxnSpPr>
          <p:nvPr/>
        </p:nvCxnSpPr>
        <p:spPr>
          <a:xfrm rot="5400000" flipH="1" flipV="1">
            <a:off x="2362279" y="2109576"/>
            <a:ext cx="1848062" cy="24861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oppling: böjd 47">
            <a:extLst>
              <a:ext uri="{FF2B5EF4-FFF2-40B4-BE49-F238E27FC236}">
                <a16:creationId xmlns:a16="http://schemas.microsoft.com/office/drawing/2014/main" id="{B4EC1DE6-EA24-10D2-9AE3-DD4366295F0A}"/>
              </a:ext>
            </a:extLst>
          </p:cNvPr>
          <p:cNvCxnSpPr>
            <a:cxnSpLocks/>
            <a:stCxn id="19" idx="0"/>
            <a:endCxn id="3" idx="2"/>
          </p:cNvCxnSpPr>
          <p:nvPr/>
        </p:nvCxnSpPr>
        <p:spPr>
          <a:xfrm rot="16200000" flipV="1">
            <a:off x="1730141" y="5236108"/>
            <a:ext cx="626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ppling: böjd 49">
            <a:extLst>
              <a:ext uri="{FF2B5EF4-FFF2-40B4-BE49-F238E27FC236}">
                <a16:creationId xmlns:a16="http://schemas.microsoft.com/office/drawing/2014/main" id="{857DE98A-9D13-5FAA-4BE6-102BB05F799F}"/>
              </a:ext>
            </a:extLst>
          </p:cNvPr>
          <p:cNvCxnSpPr>
            <a:cxnSpLocks/>
            <a:stCxn id="5" idx="0"/>
            <a:endCxn id="2" idx="2"/>
          </p:cNvCxnSpPr>
          <p:nvPr/>
        </p:nvCxnSpPr>
        <p:spPr>
          <a:xfrm rot="16200000" flipV="1">
            <a:off x="3767422" y="4915089"/>
            <a:ext cx="152335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ruta 7">
            <a:extLst>
              <a:ext uri="{FF2B5EF4-FFF2-40B4-BE49-F238E27FC236}">
                <a16:creationId xmlns:a16="http://schemas.microsoft.com/office/drawing/2014/main" id="{9BC44CF4-269D-B83B-B9D8-D3B1EBB6EB90}"/>
              </a:ext>
            </a:extLst>
          </p:cNvPr>
          <p:cNvSpPr txBox="1"/>
          <p:nvPr/>
        </p:nvSpPr>
        <p:spPr>
          <a:xfrm>
            <a:off x="823354" y="2744913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Those who claim to have been abducted by aliens are liars.</a:t>
            </a:r>
          </a:p>
        </p:txBody>
      </p:sp>
      <p:cxnSp>
        <p:nvCxnSpPr>
          <p:cNvPr id="31" name="Koppling: böjd 33">
            <a:extLst>
              <a:ext uri="{FF2B5EF4-FFF2-40B4-BE49-F238E27FC236}">
                <a16:creationId xmlns:a16="http://schemas.microsoft.com/office/drawing/2014/main" id="{EF14FD71-F17F-CBC2-DC29-A928A230D16A}"/>
              </a:ext>
            </a:extLst>
          </p:cNvPr>
          <p:cNvCxnSpPr>
            <a:cxnSpLocks/>
            <a:stCxn id="30" idx="0"/>
            <a:endCxn id="33" idx="2"/>
          </p:cNvCxnSpPr>
          <p:nvPr/>
        </p:nvCxnSpPr>
        <p:spPr>
          <a:xfrm rot="16200000" flipV="1">
            <a:off x="1576258" y="2471699"/>
            <a:ext cx="546426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ruta 6">
            <a:extLst>
              <a:ext uri="{FF2B5EF4-FFF2-40B4-BE49-F238E27FC236}">
                <a16:creationId xmlns:a16="http://schemas.microsoft.com/office/drawing/2014/main" id="{FFF3247A-0F06-DD28-2032-F506E6F7825D}"/>
              </a:ext>
            </a:extLst>
          </p:cNvPr>
          <p:cNvSpPr txBox="1"/>
          <p:nvPr/>
        </p:nvSpPr>
        <p:spPr>
          <a:xfrm>
            <a:off x="823353" y="1736822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There is no evidence that aliens exists at all.</a:t>
            </a:r>
          </a:p>
        </p:txBody>
      </p:sp>
      <p:sp>
        <p:nvSpPr>
          <p:cNvPr id="35" name="textruta 8">
            <a:extLst>
              <a:ext uri="{FF2B5EF4-FFF2-40B4-BE49-F238E27FC236}">
                <a16:creationId xmlns:a16="http://schemas.microsoft.com/office/drawing/2014/main" id="{070EC016-3F54-A933-B240-F1A9938E0123}"/>
              </a:ext>
            </a:extLst>
          </p:cNvPr>
          <p:cNvSpPr txBox="1"/>
          <p:nvPr/>
        </p:nvSpPr>
        <p:spPr>
          <a:xfrm>
            <a:off x="3503267" y="1782287"/>
            <a:ext cx="205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Astronauts have seen the far side of the moon with their naked eyes.</a:t>
            </a:r>
          </a:p>
        </p:txBody>
      </p:sp>
      <p:sp>
        <p:nvSpPr>
          <p:cNvPr id="37" name="textruta 11">
            <a:extLst>
              <a:ext uri="{FF2B5EF4-FFF2-40B4-BE49-F238E27FC236}">
                <a16:creationId xmlns:a16="http://schemas.microsoft.com/office/drawing/2014/main" id="{BF3AEF98-D91B-BD2A-1223-886AA7DCE030}"/>
              </a:ext>
            </a:extLst>
          </p:cNvPr>
          <p:cNvSpPr txBox="1"/>
          <p:nvPr/>
        </p:nvSpPr>
        <p:spPr>
          <a:xfrm>
            <a:off x="6249695" y="1782287"/>
            <a:ext cx="205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Unmanned satellites have photographed the far side.</a:t>
            </a:r>
          </a:p>
        </p:txBody>
      </p:sp>
      <p:cxnSp>
        <p:nvCxnSpPr>
          <p:cNvPr id="39" name="Koppling: böjd 24">
            <a:extLst>
              <a:ext uri="{FF2B5EF4-FFF2-40B4-BE49-F238E27FC236}">
                <a16:creationId xmlns:a16="http://schemas.microsoft.com/office/drawing/2014/main" id="{67BEC693-8455-2B2A-AE61-188B3CAD4FEB}"/>
              </a:ext>
            </a:extLst>
          </p:cNvPr>
          <p:cNvCxnSpPr>
            <a:cxnSpLocks/>
            <a:stCxn id="35" idx="0"/>
            <a:endCxn id="47" idx="2"/>
          </p:cNvCxnSpPr>
          <p:nvPr/>
        </p:nvCxnSpPr>
        <p:spPr>
          <a:xfrm rot="5400000" flipH="1" flipV="1">
            <a:off x="4890650" y="1050923"/>
            <a:ext cx="370099" cy="10926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Koppling: böjd 26">
            <a:extLst>
              <a:ext uri="{FF2B5EF4-FFF2-40B4-BE49-F238E27FC236}">
                <a16:creationId xmlns:a16="http://schemas.microsoft.com/office/drawing/2014/main" id="{B3175834-566E-F8A9-2CD7-EC8F4C69B05D}"/>
              </a:ext>
            </a:extLst>
          </p:cNvPr>
          <p:cNvCxnSpPr>
            <a:cxnSpLocks/>
            <a:stCxn id="37" idx="0"/>
            <a:endCxn id="47" idx="3"/>
          </p:cNvCxnSpPr>
          <p:nvPr/>
        </p:nvCxnSpPr>
        <p:spPr>
          <a:xfrm rot="16200000" flipV="1">
            <a:off x="6648597" y="1155071"/>
            <a:ext cx="693264" cy="5611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ubrik 1">
            <a:extLst>
              <a:ext uri="{FF2B5EF4-FFF2-40B4-BE49-F238E27FC236}">
                <a16:creationId xmlns:a16="http://schemas.microsoft.com/office/drawing/2014/main" id="{1C1CD72A-D4F4-2EF6-C56E-0290A9F0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5" y="550763"/>
            <a:ext cx="3131400" cy="891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sv-SE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UNDERSTAND THE ANSWER</a:t>
            </a:r>
          </a:p>
        </p:txBody>
      </p:sp>
      <p:cxnSp>
        <p:nvCxnSpPr>
          <p:cNvPr id="45" name="Koppling: böjd 31">
            <a:extLst>
              <a:ext uri="{FF2B5EF4-FFF2-40B4-BE49-F238E27FC236}">
                <a16:creationId xmlns:a16="http://schemas.microsoft.com/office/drawing/2014/main" id="{90BF1DC1-624A-7E8E-BF5A-038E6B84DC3E}"/>
              </a:ext>
            </a:extLst>
          </p:cNvPr>
          <p:cNvCxnSpPr>
            <a:cxnSpLocks/>
            <a:stCxn id="33" idx="0"/>
            <a:endCxn id="47" idx="1"/>
          </p:cNvCxnSpPr>
          <p:nvPr/>
        </p:nvCxnSpPr>
        <p:spPr>
          <a:xfrm rot="5400000" flipH="1" flipV="1">
            <a:off x="2865528" y="72966"/>
            <a:ext cx="647799" cy="267991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ruta 5">
            <a:extLst>
              <a:ext uri="{FF2B5EF4-FFF2-40B4-BE49-F238E27FC236}">
                <a16:creationId xmlns:a16="http://schemas.microsoft.com/office/drawing/2014/main" id="{DD204D60-4EB4-E53B-8819-2B35A4675B59}"/>
              </a:ext>
            </a:extLst>
          </p:cNvPr>
          <p:cNvSpPr txBox="1"/>
          <p:nvPr/>
        </p:nvSpPr>
        <p:spPr>
          <a:xfrm>
            <a:off x="4529384" y="765857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Are there aliens on the far side of the moon?</a:t>
            </a:r>
          </a:p>
          <a:p>
            <a:pPr algn="ctr"/>
            <a:r>
              <a:rPr lang="sv-SE" sz="1200" b="1" i="1" dirty="0"/>
              <a:t>NO</a:t>
            </a:r>
            <a:endParaRPr lang="sv-SE" sz="1200" dirty="0"/>
          </a:p>
        </p:txBody>
      </p:sp>
      <p:sp>
        <p:nvSpPr>
          <p:cNvPr id="49" name="textruta 2">
            <a:extLst>
              <a:ext uri="{FF2B5EF4-FFF2-40B4-BE49-F238E27FC236}">
                <a16:creationId xmlns:a16="http://schemas.microsoft.com/office/drawing/2014/main" id="{D90E9415-C87E-6888-C340-83E1EABDADE4}"/>
              </a:ext>
            </a:extLst>
          </p:cNvPr>
          <p:cNvSpPr txBox="1"/>
          <p:nvPr/>
        </p:nvSpPr>
        <p:spPr>
          <a:xfrm>
            <a:off x="8513740" y="765856"/>
            <a:ext cx="176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The moon actually has a far side.</a:t>
            </a:r>
          </a:p>
        </p:txBody>
      </p:sp>
      <p:cxnSp>
        <p:nvCxnSpPr>
          <p:cNvPr id="55" name="Koppling: böjd 3">
            <a:extLst>
              <a:ext uri="{FF2B5EF4-FFF2-40B4-BE49-F238E27FC236}">
                <a16:creationId xmlns:a16="http://schemas.microsoft.com/office/drawing/2014/main" id="{D2BF5627-7885-037B-E9DF-08F1029D7FF0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>
            <a:off x="6714650" y="996689"/>
            <a:ext cx="1799091" cy="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62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-tema">
  <a:themeElements>
    <a:clrScheme name="AMF">
      <a:dk1>
        <a:sysClr val="windowText" lastClr="000000"/>
      </a:dk1>
      <a:lt1>
        <a:sysClr val="window" lastClr="FFFFFF"/>
      </a:lt1>
      <a:dk2>
        <a:srgbClr val="103A5B"/>
      </a:dk2>
      <a:lt2>
        <a:srgbClr val="F8F8F8"/>
      </a:lt2>
      <a:accent1>
        <a:srgbClr val="0528CA"/>
      </a:accent1>
      <a:accent2>
        <a:srgbClr val="FFCFC7"/>
      </a:accent2>
      <a:accent3>
        <a:srgbClr val="99D9E5"/>
      </a:accent3>
      <a:accent4>
        <a:srgbClr val="103A5B"/>
      </a:accent4>
      <a:accent5>
        <a:srgbClr val="FF7D03"/>
      </a:accent5>
      <a:accent6>
        <a:srgbClr val="19C89B"/>
      </a:accent6>
      <a:hlink>
        <a:srgbClr val="103A5B"/>
      </a:hlink>
      <a:folHlink>
        <a:srgbClr val="FF7D03"/>
      </a:folHlink>
    </a:clrScheme>
    <a:fontScheme name="AMF_PP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MF">
      <a:dk1>
        <a:sysClr val="windowText" lastClr="000000"/>
      </a:dk1>
      <a:lt1>
        <a:sysClr val="window" lastClr="FFFFFF"/>
      </a:lt1>
      <a:dk2>
        <a:srgbClr val="103A5B"/>
      </a:dk2>
      <a:lt2>
        <a:srgbClr val="F8F8F8"/>
      </a:lt2>
      <a:accent1>
        <a:srgbClr val="0528CA"/>
      </a:accent1>
      <a:accent2>
        <a:srgbClr val="FFCFC7"/>
      </a:accent2>
      <a:accent3>
        <a:srgbClr val="99D9E5"/>
      </a:accent3>
      <a:accent4>
        <a:srgbClr val="103A5B"/>
      </a:accent4>
      <a:accent5>
        <a:srgbClr val="FF7D03"/>
      </a:accent5>
      <a:accent6>
        <a:srgbClr val="19C89B"/>
      </a:accent6>
      <a:hlink>
        <a:srgbClr val="103A5B"/>
      </a:hlink>
      <a:folHlink>
        <a:srgbClr val="FF7D03"/>
      </a:folHlink>
    </a:clrScheme>
    <a:fontScheme name="AMF_PP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12488</TotalTime>
  <Words>1769</Words>
  <Application>Microsoft Office PowerPoint</Application>
  <PresentationFormat>Widescreen</PresentationFormat>
  <Paragraphs>310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Georgia</vt:lpstr>
      <vt:lpstr>Celestial</vt:lpstr>
      <vt:lpstr>Are there aliens on the FAR side of the moon?</vt:lpstr>
      <vt:lpstr>UNDERSTAND THE QUESTION</vt:lpstr>
      <vt:lpstr>PowerPoint Presentation</vt:lpstr>
      <vt:lpstr>UNDERSTAND THE ANSWER</vt:lpstr>
      <vt:lpstr>UNDERSTAND THE ANSWER</vt:lpstr>
      <vt:lpstr>UNDERSTAND THE ANSWER</vt:lpstr>
      <vt:lpstr>UNDERSTAND THE ANSWER</vt:lpstr>
      <vt:lpstr>UNDERSTAND THE ANSWER</vt:lpstr>
      <vt:lpstr>UNDERSTAND THE ANSWER</vt:lpstr>
      <vt:lpstr>UNDERSTAND THE ANSWER</vt:lpstr>
      <vt:lpstr>UNDERSTAND THE ANSWER</vt:lpstr>
      <vt:lpstr>UNDERSTAND THE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 THE ANSWER</vt:lpstr>
      <vt:lpstr>UNDERSTAND THE ANSWER</vt:lpstr>
      <vt:lpstr>UNCERTAIN OF THE ANSWER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Finns det utomjordingar på månens baksida?</dc:title>
  <dc:creator>Lars Rönnbäck</dc:creator>
  <cp:keywords>class='Open'</cp:keywords>
  <cp:lastModifiedBy>Lars Rönnbäck</cp:lastModifiedBy>
  <cp:revision>60</cp:revision>
  <dcterms:created xsi:type="dcterms:W3CDTF">2022-06-21T08:16:56Z</dcterms:created>
  <dcterms:modified xsi:type="dcterms:W3CDTF">2022-09-06T12:44:39Z</dcterms:modified>
</cp:coreProperties>
</file>